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1" r:id="rId6"/>
    <p:sldId id="260" r:id="rId7"/>
    <p:sldId id="258" r:id="rId8"/>
    <p:sldId id="262" r:id="rId9"/>
    <p:sldId id="268" r:id="rId10"/>
    <p:sldId id="292" r:id="rId11"/>
    <p:sldId id="283" r:id="rId12"/>
    <p:sldId id="284" r:id="rId13"/>
    <p:sldId id="286" r:id="rId14"/>
    <p:sldId id="287" r:id="rId15"/>
    <p:sldId id="288" r:id="rId16"/>
    <p:sldId id="293" r:id="rId17"/>
    <p:sldId id="270" r:id="rId18"/>
    <p:sldId id="289" r:id="rId19"/>
    <p:sldId id="290" r:id="rId20"/>
    <p:sldId id="271" r:id="rId21"/>
    <p:sldId id="273" r:id="rId22"/>
    <p:sldId id="276" r:id="rId23"/>
    <p:sldId id="277" r:id="rId24"/>
    <p:sldId id="279" r:id="rId25"/>
    <p:sldId id="267" r:id="rId26"/>
    <p:sldId id="281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  <a:srgbClr val="FF3B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670030-BADE-4E90-B929-6310BB235FFB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BCA8A9-0256-4805-99A8-9A57BBAF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67E19A-E8B5-4E12-8BF8-678781FFA610}" type="datetimeFigureOut">
              <a:rPr lang="en-US"/>
              <a:pPr>
                <a:defRPr/>
              </a:pPr>
              <a:t>1/4/2014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FFE3C4-0A5F-4C17-BCB0-C3930E76EB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650D9-067A-4158-8AA5-32FCB9C7A7E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EA236-D5D8-4D39-877A-F0C1ED6A652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180F2-226A-4726-BB14-F31886834C5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889E0A-2AA3-4486-A5E4-71B05D57ED6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EBB1A-9C64-4C8F-AB10-0032CAB229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73069-E2B8-45E4-ABA6-05052F11722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4BDEE-DA1A-465B-BB08-6E72B3F46A4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CBAAF-8BDD-4C91-B7CA-74BCCE0A24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499251-36D4-4A5F-993E-7B87FAA8E69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667B5-A5BE-4B29-89DF-C8206F530C7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409C1-660A-4EFE-9789-8E3CB887E90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223C4-BACF-474F-88FB-D5BDAE81C74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CE511-0DBC-4442-841C-83BB5F4C119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F8B7F-C9E1-4A17-AB04-E4FE4949E51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32C28-6F50-4B51-A658-41E6454D350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8C7E4-193A-4D26-9BC8-C5E9CA663C1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48A46-3679-4D16-AEFE-9E652D39EAB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4B919-1DAC-465E-B433-247D04D3D0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CDEA5-1F02-4441-A167-6D90092DD18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B451A-AB2C-4AB9-8387-406A189E6A3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C94364-B59F-44CF-94BC-07BE7610EA1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C77600-A381-40B5-95A7-5DF71C329A4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B99F5-70EF-4D41-9A23-307D892D23C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16E7-1DB8-4515-AA2B-30D713E70414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9781-1186-4EA2-9D01-44D7116D3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62D6-D117-405F-B518-EAD45B622BC7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5B73-58AB-4D25-BC49-55913CAF7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675B-BE33-470C-8444-5067B913449C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2C3E-4AA3-4668-AEAF-A27982350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8FBB-5B00-418F-AC09-C63EFF9D3D6F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A807-8870-48BD-A8F6-1D434385A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C8BB-7FAC-4B23-818F-930D802D934A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2857-CDD6-4D7A-A640-503599FDB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86CB-29B1-4BBC-B50D-5275D54EC551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A3DD3-2F70-4512-B2F9-A4B7273E5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600F-1FBF-4B76-82A6-34B8C75556FC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4A57-A99B-4FE3-8DDC-41BEC6F06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22C0-6B13-4CE4-BEFB-8EFE0B8213EB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4126-EB7D-42E1-ABFF-650B1CF36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631D-C1E9-4593-ADD4-B77A0FFE4CC8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8063-096F-4918-B408-BFD6A34224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6D08-EBC2-49F4-94D3-4977B85936CE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3FD6-A7BF-4733-9EE3-D496E27D4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7FFE-68FD-4EAB-A92E-BA62CB18C18F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A088-1F5A-48D2-83B1-A4032F89E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4AD36D-7AC7-466E-A9C9-362C2CCD8C93}" type="datetime1">
              <a:rPr lang="en-US"/>
              <a:pPr>
                <a:defRPr/>
              </a:pPr>
              <a:t>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Proiect cofinanțat din Fondul Social European prin Programul Operațional Sectorial pentru Dezvoltarea  Resurselor Umane 2007-2013 - Investește </a:t>
            </a:r>
            <a:r>
              <a:rPr lang="en-US" smtClean="0"/>
              <a:t>in </a:t>
            </a:r>
            <a:r>
              <a:rPr lang="en-US"/>
              <a:t>oameni!  Titlul proiectului “E-Nursing: Program de instruire in tehnologia informatiei a asistentilor medicali, in contextul informatizarii sistemului sanitar” Contract nr. POSDRU/81/3.2/S/57946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B8F10-8D16-4244-A803-4BBAD5062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stogo.com/store/104','True','513492','EtGu%7dPLU%7deTC','bLaOaRCQ-DY4kY7%7bG@bWg9z3%5e','112','97','Man%20inside%20computer%20monitor%20juggling%20%60at%60%20symbols','267','7%20167%20169%20664%20771%20942%20946%201279%201481%201623%202512%202908%203219%204381%204556%204798%205015%205508%205664%205690%20574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stogo.com/store/104','True','513492','EtGu%7dPLU%7deTC','bLaOaRCQ-DY4kY7%7bG@bWg9z3%5e','112','97','Man%20inside%20computer%20monitor%20juggling%20%60at%60%20symbols','267','7%20167%20169%20664%20771%20942%20946%201279%201481%201623%202512%202908%203219%204381%204556%204798%205015%205508%205664%205690%20574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Chart1.xls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oleObject" Target="../embeddings/Microsoft_Office_Excel_Chart2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10" Type="http://schemas.openxmlformats.org/officeDocument/2006/relationships/image" Target="../media/image16.jpeg"/><Relationship Id="rId4" Type="http://schemas.openxmlformats.org/officeDocument/2006/relationships/image" Target="../media/image7.jpeg"/><Relationship Id="rId9" Type="http://schemas.openxmlformats.org/officeDocument/2006/relationships/hyperlink" Target="http://www.photostogo.com/store/101','False','380512D','C0EuqUET5eruC','%60S%5ePYJD@xSS$IWJ7HhUQ|d5OB5','139','138','Hands%20in%20motion%20using%20extended%20keyboard','1980','143%20266%20267%20347%20583%20661%20701%201291%201641%202417%202459%202512%202793%203430%205835','656','cPdEkkEW5K_0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1669">
              <a:srgbClr val="C00000">
                <a:lumMod val="98000"/>
              </a:srgbClr>
            </a:gs>
            <a:gs pos="88750">
              <a:srgbClr val="EFBFBF"/>
            </a:gs>
            <a:gs pos="90411">
              <a:srgbClr val="F3CECE"/>
            </a:gs>
            <a:gs pos="75410">
              <a:srgbClr val="C00000"/>
            </a:gs>
            <a:gs pos="34156">
              <a:srgbClr val="C00000"/>
            </a:gs>
            <a:gs pos="3000">
              <a:srgbClr val="C00000"/>
            </a:gs>
            <a:gs pos="67000">
              <a:srgbClr val="C00000"/>
            </a:gs>
            <a:gs pos="24576">
              <a:srgbClr val="C00000"/>
            </a:gs>
            <a:gs pos="96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5400000">
            <a:off x="3524107" y="857232"/>
            <a:ext cx="4429156" cy="585791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799446">
            <a:off x="4866699" y="1356744"/>
            <a:ext cx="3810000" cy="4452632"/>
          </a:xfrm>
          <a:prstGeom prst="rect">
            <a:avLst/>
          </a:prstGeom>
          <a:effectLst>
            <a:glow>
              <a:schemeClr val="accent1"/>
            </a:glow>
            <a:softEdge rad="800100"/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0380284">
            <a:off x="592741" y="2879298"/>
            <a:ext cx="1723479" cy="1831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>
              <a:schemeClr val="accent1"/>
            </a:glow>
            <a:outerShdw blurRad="254000" algn="tl" rotWithShape="0">
              <a:srgbClr val="000000">
                <a:alpha val="43000"/>
              </a:srgbClr>
            </a:outerShdw>
            <a:softEdge rad="419100"/>
          </a:effec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 rot="681648">
            <a:off x="539554" y="4627745"/>
            <a:ext cx="1944216" cy="1639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dist="1638300" dir="21540000" sx="137000" sy="137000" algn="tl" rotWithShape="0">
              <a:srgbClr val="000000">
                <a:alpha val="22000"/>
              </a:srgbClr>
            </a:outerShdw>
            <a:reflection endPos="1000" dist="50800" dir="5400000" sy="-100000" algn="bl" rotWithShape="0"/>
            <a:softEdge rad="520700"/>
          </a:effectLst>
        </p:spPr>
      </p:pic>
      <p:sp>
        <p:nvSpPr>
          <p:cNvPr id="3" name="Rectangle 2"/>
          <p:cNvSpPr/>
          <p:nvPr/>
        </p:nvSpPr>
        <p:spPr>
          <a:xfrm>
            <a:off x="3312873" y="1844093"/>
            <a:ext cx="498069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E-Nursing: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9889" y="5243468"/>
            <a:ext cx="2864439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POSDRU/81/3.2/S/57946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660464">
            <a:off x="480578" y="1222640"/>
            <a:ext cx="1752600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55600"/>
          </a:effectLst>
        </p:spPr>
      </p:pic>
      <p:sp>
        <p:nvSpPr>
          <p:cNvPr id="11" name="TextBox 10"/>
          <p:cNvSpPr txBox="1"/>
          <p:nvPr/>
        </p:nvSpPr>
        <p:spPr>
          <a:xfrm>
            <a:off x="3635896" y="2556213"/>
            <a:ext cx="465767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 de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instruire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tehnologia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informatiei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asistentilor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medicali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in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contextul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informatizarii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sistemului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sanitar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2060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2062" name="Picture 11" descr="Banda sigla noua OAMMR 57946 20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38058" y="931323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500188"/>
            <a:ext cx="9144000" cy="5357812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1857364"/>
            <a:ext cx="8572560" cy="442915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76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30837" y="1430712"/>
            <a:ext cx="3556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95513" y="2143125"/>
            <a:ext cx="644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Activitatile</a:t>
            </a:r>
            <a:r>
              <a:rPr lang="fr-FR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si </a:t>
            </a:r>
            <a:r>
              <a:rPr lang="fr-FR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rezultatele</a:t>
            </a:r>
            <a:r>
              <a:rPr lang="fr-FR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proiectului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63" y="2540000"/>
            <a:ext cx="81438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defRPr/>
            </a:pPr>
            <a:r>
              <a:rPr lang="en-US" b="1" dirty="0">
                <a:latin typeface="+mn-lt"/>
              </a:rPr>
              <a:t>1.3. </a:t>
            </a:r>
            <a:r>
              <a:rPr lang="en-US" b="1" dirty="0" err="1">
                <a:latin typeface="+mn-lt"/>
              </a:rPr>
              <a:t>Organizarea</a:t>
            </a:r>
            <a:r>
              <a:rPr lang="en-US" b="1" dirty="0">
                <a:latin typeface="+mn-lt"/>
              </a:rPr>
              <a:t> a 4 </a:t>
            </a:r>
            <a:r>
              <a:rPr lang="en-US" b="1" dirty="0" err="1">
                <a:latin typeface="+mn-lt"/>
              </a:rPr>
              <a:t>sesiuni</a:t>
            </a:r>
            <a:r>
              <a:rPr lang="en-US" b="1" dirty="0">
                <a:latin typeface="+mn-lt"/>
              </a:rPr>
              <a:t> de </a:t>
            </a:r>
            <a:r>
              <a:rPr lang="en-US" b="1" dirty="0" err="1">
                <a:latin typeface="+mn-lt"/>
              </a:rPr>
              <a:t>lucru</a:t>
            </a:r>
            <a:r>
              <a:rPr lang="en-US" b="1" dirty="0">
                <a:latin typeface="+mn-lt"/>
              </a:rPr>
              <a:t> la </a:t>
            </a:r>
            <a:r>
              <a:rPr lang="en-US" b="1" dirty="0" err="1">
                <a:latin typeface="+mn-lt"/>
              </a:rPr>
              <a:t>nivel</a:t>
            </a:r>
            <a:r>
              <a:rPr lang="en-US" b="1" dirty="0">
                <a:latin typeface="+mn-lt"/>
              </a:rPr>
              <a:t> multiregional (</a:t>
            </a:r>
            <a:r>
              <a:rPr lang="en-US" b="1" dirty="0" err="1">
                <a:latin typeface="+mn-lt"/>
              </a:rPr>
              <a:t>cate</a:t>
            </a:r>
            <a:r>
              <a:rPr lang="en-US" b="1" dirty="0">
                <a:latin typeface="+mn-lt"/>
              </a:rPr>
              <a:t> 2 </a:t>
            </a:r>
            <a:r>
              <a:rPr lang="en-US" b="1" dirty="0" err="1">
                <a:latin typeface="+mn-lt"/>
              </a:rPr>
              <a:t>regiuni</a:t>
            </a:r>
            <a:r>
              <a:rPr lang="en-US" b="1" dirty="0">
                <a:latin typeface="+mn-lt"/>
              </a:rPr>
              <a:t>) cu </a:t>
            </a:r>
            <a:r>
              <a:rPr lang="en-US" b="1" dirty="0" err="1">
                <a:latin typeface="+mn-lt"/>
              </a:rPr>
              <a:t>personalul</a:t>
            </a:r>
            <a:r>
              <a:rPr lang="en-US" b="1" dirty="0">
                <a:latin typeface="+mn-lt"/>
              </a:rPr>
              <a:t> din </a:t>
            </a:r>
            <a:r>
              <a:rPr lang="en-US" b="1" dirty="0" err="1">
                <a:latin typeface="+mn-lt"/>
              </a:rPr>
              <a:t>domeniul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sanitar</a:t>
            </a:r>
            <a:r>
              <a:rPr lang="en-US" b="1" dirty="0">
                <a:latin typeface="+mn-lt"/>
              </a:rPr>
              <a:t> de la </a:t>
            </a:r>
            <a:r>
              <a:rPr lang="en-US" b="1" dirty="0" err="1">
                <a:latin typeface="+mn-lt"/>
              </a:rPr>
              <a:t>toate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nivelurile</a:t>
            </a:r>
            <a:r>
              <a:rPr lang="en-US" b="1" dirty="0">
                <a:latin typeface="+mn-lt"/>
              </a:rPr>
              <a:t> (L4- L10)</a:t>
            </a:r>
            <a:endParaRPr lang="en-US" dirty="0"/>
          </a:p>
          <a:p>
            <a:pPr algn="just" eaLnBrk="0" hangingPunct="0">
              <a:buFont typeface="Wingdings" pitchFamily="2" charset="2"/>
              <a:buChar char="q"/>
              <a:defRPr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81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75" y="3644900"/>
          <a:ext cx="7732713" cy="2606675"/>
        </p:xfrm>
        <a:graphic>
          <a:graphicData uri="http://schemas.openxmlformats.org/drawingml/2006/table">
            <a:tbl>
              <a:tblPr/>
              <a:tblGrid>
                <a:gridCol w="1766888"/>
                <a:gridCol w="2160587"/>
                <a:gridCol w="3805238"/>
              </a:tblGrid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</a:t>
                      </a: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egiuni de dezvoltare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Locatie si d</a:t>
                      </a: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ata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Participanţi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Regiunile Bucureşti-Ilfov şi Sud-Vest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Bucuresti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august 2011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asistenţi medicali angajaţi în sistemul de sănătate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Regiunile Sud şi Sud-Est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Constanta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august 2011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reprezentanţi ai sindicatelor din sănătate (lideri şi membri)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Regiunile Vest şi Nord-Vest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Timisoara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o-RO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septembrie 2011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manageri (asistenţi şefi de la toate nivelurile, directori de ingrijire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etc)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Regiunile Centru şi Nord-Est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Iasi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octombrie 2011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angajaţi ai departamentelor de resurse umane din sistemul sanitar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5643563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3"/>
          </p:cNvCxnSpPr>
          <p:nvPr/>
        </p:nvCxnSpPr>
        <p:spPr>
          <a:xfrm rot="10800000">
            <a:off x="9145588" y="0"/>
            <a:ext cx="15875" cy="246697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2039540"/>
            <a:ext cx="5063218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 flipH="1" flipV="1">
            <a:off x="5929313" y="1992313"/>
            <a:ext cx="3251200" cy="486568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866"/>
              <a:gd name="connsiteY0" fmla="*/ 0 h 21833"/>
              <a:gd name="connsiteX1" fmla="*/ 21600 w 21866"/>
              <a:gd name="connsiteY1" fmla="*/ 0 h 21833"/>
              <a:gd name="connsiteX2" fmla="*/ 21866 w 21866"/>
              <a:gd name="connsiteY2" fmla="*/ 20153 h 21833"/>
              <a:gd name="connsiteX3" fmla="*/ 0 w 21866"/>
              <a:gd name="connsiteY3" fmla="*/ 20172 h 21833"/>
              <a:gd name="connsiteX4" fmla="*/ 0 w 21866"/>
              <a:gd name="connsiteY4" fmla="*/ 0 h 21833"/>
              <a:gd name="connsiteX0" fmla="*/ 0 w 21866"/>
              <a:gd name="connsiteY0" fmla="*/ 0 h 20172"/>
              <a:gd name="connsiteX1" fmla="*/ 21600 w 21866"/>
              <a:gd name="connsiteY1" fmla="*/ 0 h 20172"/>
              <a:gd name="connsiteX2" fmla="*/ 21866 w 21866"/>
              <a:gd name="connsiteY2" fmla="*/ 20153 h 20172"/>
              <a:gd name="connsiteX3" fmla="*/ 0 w 21866"/>
              <a:gd name="connsiteY3" fmla="*/ 20172 h 20172"/>
              <a:gd name="connsiteX4" fmla="*/ 0 w 21866"/>
              <a:gd name="connsiteY4" fmla="*/ 0 h 20172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0 w 21866"/>
              <a:gd name="connsiteY3" fmla="*/ 19032 h 20153"/>
              <a:gd name="connsiteX4" fmla="*/ 0 w 21866"/>
              <a:gd name="connsiteY4" fmla="*/ 0 h 20153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0 w 21866"/>
              <a:gd name="connsiteY3" fmla="*/ 19032 h 20153"/>
              <a:gd name="connsiteX4" fmla="*/ 0 w 21866"/>
              <a:gd name="connsiteY4" fmla="*/ 0 h 20153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133 w 21866"/>
              <a:gd name="connsiteY3" fmla="*/ 18186 h 20153"/>
              <a:gd name="connsiteX4" fmla="*/ 0 w 21866"/>
              <a:gd name="connsiteY4" fmla="*/ 0 h 20153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133 w 21866"/>
              <a:gd name="connsiteY3" fmla="*/ 18186 h 20153"/>
              <a:gd name="connsiteX4" fmla="*/ 0 w 21866"/>
              <a:gd name="connsiteY4" fmla="*/ 0 h 2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6" h="20153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866" y="14379"/>
                  <a:pt x="21866" y="20153"/>
                </a:cubicBezTo>
                <a:cubicBezTo>
                  <a:pt x="11066" y="20153"/>
                  <a:pt x="10600" y="18443"/>
                  <a:pt x="133" y="18186"/>
                </a:cubicBezTo>
                <a:cubicBezTo>
                  <a:pt x="89" y="12124"/>
                  <a:pt x="44" y="606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lowchart: Document 9"/>
          <p:cNvSpPr/>
          <p:nvPr/>
        </p:nvSpPr>
        <p:spPr>
          <a:xfrm rot="10800000">
            <a:off x="6143635" y="2360112"/>
            <a:ext cx="2821707" cy="384587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  <a:gd name="connsiteX0" fmla="*/ 340 w 21940"/>
              <a:gd name="connsiteY0" fmla="*/ 0 h 19234"/>
              <a:gd name="connsiteX1" fmla="*/ 21940 w 21940"/>
              <a:gd name="connsiteY1" fmla="*/ 0 h 19234"/>
              <a:gd name="connsiteX2" fmla="*/ 21940 w 21940"/>
              <a:gd name="connsiteY2" fmla="*/ 16598 h 19234"/>
              <a:gd name="connsiteX3" fmla="*/ 0 w 21940"/>
              <a:gd name="connsiteY3" fmla="*/ 17838 h 19234"/>
              <a:gd name="connsiteX4" fmla="*/ 340 w 21940"/>
              <a:gd name="connsiteY4" fmla="*/ 0 h 19234"/>
              <a:gd name="connsiteX0" fmla="*/ 340 w 21940"/>
              <a:gd name="connsiteY0" fmla="*/ 0 h 18850"/>
              <a:gd name="connsiteX1" fmla="*/ 21940 w 21940"/>
              <a:gd name="connsiteY1" fmla="*/ 0 h 18850"/>
              <a:gd name="connsiteX2" fmla="*/ 21940 w 21940"/>
              <a:gd name="connsiteY2" fmla="*/ 16598 h 18850"/>
              <a:gd name="connsiteX3" fmla="*/ 0 w 21940"/>
              <a:gd name="connsiteY3" fmla="*/ 17838 h 18850"/>
              <a:gd name="connsiteX4" fmla="*/ 340 w 21940"/>
              <a:gd name="connsiteY4" fmla="*/ 0 h 18850"/>
              <a:gd name="connsiteX0" fmla="*/ 340 w 21940"/>
              <a:gd name="connsiteY0" fmla="*/ 0 h 21515"/>
              <a:gd name="connsiteX1" fmla="*/ 21940 w 21940"/>
              <a:gd name="connsiteY1" fmla="*/ 0 h 21515"/>
              <a:gd name="connsiteX2" fmla="*/ 21855 w 21940"/>
              <a:gd name="connsiteY2" fmla="*/ 21515 h 21515"/>
              <a:gd name="connsiteX3" fmla="*/ 0 w 21940"/>
              <a:gd name="connsiteY3" fmla="*/ 17838 h 21515"/>
              <a:gd name="connsiteX4" fmla="*/ 340 w 21940"/>
              <a:gd name="connsiteY4" fmla="*/ 0 h 21515"/>
              <a:gd name="connsiteX0" fmla="*/ 425 w 22025"/>
              <a:gd name="connsiteY0" fmla="*/ 0 h 21543"/>
              <a:gd name="connsiteX1" fmla="*/ 22025 w 22025"/>
              <a:gd name="connsiteY1" fmla="*/ 0 h 21543"/>
              <a:gd name="connsiteX2" fmla="*/ 21940 w 22025"/>
              <a:gd name="connsiteY2" fmla="*/ 21515 h 21543"/>
              <a:gd name="connsiteX3" fmla="*/ 0 w 22025"/>
              <a:gd name="connsiteY3" fmla="*/ 19129 h 21543"/>
              <a:gd name="connsiteX4" fmla="*/ 425 w 22025"/>
              <a:gd name="connsiteY4" fmla="*/ 0 h 21543"/>
              <a:gd name="connsiteX0" fmla="*/ 425 w 22025"/>
              <a:gd name="connsiteY0" fmla="*/ 0 h 21515"/>
              <a:gd name="connsiteX1" fmla="*/ 22025 w 22025"/>
              <a:gd name="connsiteY1" fmla="*/ 0 h 21515"/>
              <a:gd name="connsiteX2" fmla="*/ 21940 w 22025"/>
              <a:gd name="connsiteY2" fmla="*/ 21515 h 21515"/>
              <a:gd name="connsiteX3" fmla="*/ 0 w 22025"/>
              <a:gd name="connsiteY3" fmla="*/ 19129 h 21515"/>
              <a:gd name="connsiteX4" fmla="*/ 425 w 22025"/>
              <a:gd name="connsiteY4" fmla="*/ 0 h 21515"/>
              <a:gd name="connsiteX0" fmla="*/ 425 w 22025"/>
              <a:gd name="connsiteY0" fmla="*/ 0 h 21515"/>
              <a:gd name="connsiteX1" fmla="*/ 22025 w 22025"/>
              <a:gd name="connsiteY1" fmla="*/ 0 h 21515"/>
              <a:gd name="connsiteX2" fmla="*/ 21940 w 22025"/>
              <a:gd name="connsiteY2" fmla="*/ 21515 h 21515"/>
              <a:gd name="connsiteX3" fmla="*/ 0 w 22025"/>
              <a:gd name="connsiteY3" fmla="*/ 19129 h 21515"/>
              <a:gd name="connsiteX4" fmla="*/ 425 w 22025"/>
              <a:gd name="connsiteY4" fmla="*/ 0 h 21515"/>
              <a:gd name="connsiteX0" fmla="*/ 425 w 22025"/>
              <a:gd name="connsiteY0" fmla="*/ 0 h 21515"/>
              <a:gd name="connsiteX1" fmla="*/ 22025 w 22025"/>
              <a:gd name="connsiteY1" fmla="*/ 0 h 21515"/>
              <a:gd name="connsiteX2" fmla="*/ 21940 w 22025"/>
              <a:gd name="connsiteY2" fmla="*/ 21515 h 21515"/>
              <a:gd name="connsiteX3" fmla="*/ 0 w 22025"/>
              <a:gd name="connsiteY3" fmla="*/ 19129 h 21515"/>
              <a:gd name="connsiteX4" fmla="*/ 425 w 22025"/>
              <a:gd name="connsiteY4" fmla="*/ 0 h 2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5" h="21515">
                <a:moveTo>
                  <a:pt x="425" y="0"/>
                </a:moveTo>
                <a:lnTo>
                  <a:pt x="22025" y="0"/>
                </a:lnTo>
                <a:cubicBezTo>
                  <a:pt x="21997" y="7172"/>
                  <a:pt x="21968" y="14343"/>
                  <a:pt x="21940" y="21515"/>
                </a:cubicBezTo>
                <a:cubicBezTo>
                  <a:pt x="11140" y="21515"/>
                  <a:pt x="11565" y="20247"/>
                  <a:pt x="0" y="19129"/>
                </a:cubicBezTo>
                <a:cubicBezTo>
                  <a:pt x="113" y="13183"/>
                  <a:pt x="312" y="5946"/>
                  <a:pt x="42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</a:t>
            </a:r>
          </a:p>
        </p:txBody>
      </p:sp>
      <p:pic>
        <p:nvPicPr>
          <p:cNvPr id="12304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588" y="2428875"/>
            <a:ext cx="5284787" cy="706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Activitati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rezultat</a:t>
            </a:r>
            <a:r>
              <a:rPr lang="en-US" sz="24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57188" y="2857500"/>
            <a:ext cx="4929187" cy="3219450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 Manual de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bune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practici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pentru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combaterea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discriminarii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sectorul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sanitar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en-US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fost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elaborat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baza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celor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4 </a:t>
            </a:r>
            <a:r>
              <a:rPr lang="en-US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sesiuni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lucru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 eaLnBrk="0" hangingPunct="0">
              <a:defRPr/>
            </a:pP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n-US" alt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-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problematica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discriminarii din societate in general si din sistemul de sanatate </a:t>
            </a:r>
            <a:endParaRPr lang="en-US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-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conditii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le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factori</a:t>
            </a:r>
            <a:r>
              <a:rPr lang="en-US" altLang="en-US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discriminarii,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stereotipuri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le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prejudecati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le din </a:t>
            </a:r>
            <a:r>
              <a:rPr lang="en-US" altLang="en-US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sistemul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US" altLang="en-US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sanatate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;</a:t>
            </a:r>
          </a:p>
          <a:p>
            <a:pPr algn="just"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-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identific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area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grupuril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or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vulnerabile 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din </a:t>
            </a:r>
            <a:r>
              <a:rPr lang="en-US" altLang="en-US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sistem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;</a:t>
            </a:r>
            <a:endParaRPr lang="en-US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- </a:t>
            </a:r>
            <a:r>
              <a:rPr lang="en-US" altLang="en-US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Oferirea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informatii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 sugestii pentru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angajati</a:t>
            </a:r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,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o-RO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 legatura cu prevenirea si combaterea manifestarilor discriminatorii din sistemul sanitar. </a:t>
            </a:r>
            <a:endParaRPr lang="en-US" altLang="en-US" sz="16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400" kern="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kern="0" dirty="0">
              <a:latin typeface="+mn-lt"/>
              <a:cs typeface="+mn-cs"/>
            </a:endParaRPr>
          </a:p>
        </p:txBody>
      </p:sp>
      <p:sp>
        <p:nvSpPr>
          <p:cNvPr id="1230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25" y="2595563"/>
            <a:ext cx="2800350" cy="3713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38058" y="931323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500188"/>
            <a:ext cx="9144000" cy="5357812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321035" y="2138043"/>
            <a:ext cx="8572560" cy="442915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24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30837" y="1430712"/>
            <a:ext cx="3556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20675" y="6381750"/>
            <a:ext cx="8823325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chemeClr val="tx1"/>
                </a:solidFill>
              </a:rPr>
              <a:t>Proiect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cofinanțat</a:t>
            </a:r>
            <a:r>
              <a:rPr lang="en-US" sz="1000" dirty="0">
                <a:solidFill>
                  <a:schemeClr val="tx1"/>
                </a:solidFill>
              </a:rPr>
              <a:t> din </a:t>
            </a:r>
            <a:r>
              <a:rPr lang="en-US" sz="1000" dirty="0" err="1">
                <a:solidFill>
                  <a:schemeClr val="tx1"/>
                </a:solidFill>
              </a:rPr>
              <a:t>Fondul</a:t>
            </a:r>
            <a:r>
              <a:rPr lang="en-US" sz="1000" dirty="0">
                <a:solidFill>
                  <a:schemeClr val="tx1"/>
                </a:solidFill>
              </a:rPr>
              <a:t> Social European </a:t>
            </a:r>
            <a:r>
              <a:rPr lang="en-US" sz="1000" dirty="0" err="1">
                <a:solidFill>
                  <a:schemeClr val="tx1"/>
                </a:solidFill>
              </a:rPr>
              <a:t>prin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Programul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Operațional</a:t>
            </a:r>
            <a:r>
              <a:rPr lang="en-US" sz="1000" dirty="0">
                <a:solidFill>
                  <a:schemeClr val="tx1"/>
                </a:solidFill>
              </a:rPr>
              <a:t> Sectorial </a:t>
            </a:r>
            <a:r>
              <a:rPr lang="en-US" sz="1000" dirty="0" err="1">
                <a:solidFill>
                  <a:schemeClr val="tx1"/>
                </a:solidFill>
              </a:rPr>
              <a:t>pentru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Dezvoltarea</a:t>
            </a:r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Resurselor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Umane</a:t>
            </a:r>
            <a:r>
              <a:rPr lang="en-US" sz="1000" dirty="0">
                <a:solidFill>
                  <a:schemeClr val="tx1"/>
                </a:solidFill>
              </a:rPr>
              <a:t> 2007-2013 - </a:t>
            </a:r>
            <a:r>
              <a:rPr lang="en-US" sz="1000" dirty="0" err="1">
                <a:solidFill>
                  <a:schemeClr val="tx1"/>
                </a:solidFill>
              </a:rPr>
              <a:t>Inve</a:t>
            </a:r>
            <a:r>
              <a:rPr lang="ro-RO" sz="1000" dirty="0">
                <a:solidFill>
                  <a:schemeClr val="tx1"/>
                </a:solidFill>
              </a:rPr>
              <a:t>s</a:t>
            </a:r>
            <a:r>
              <a:rPr lang="en-US" sz="1000" dirty="0" err="1">
                <a:solidFill>
                  <a:schemeClr val="tx1"/>
                </a:solidFill>
              </a:rPr>
              <a:t>tește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in </a:t>
            </a:r>
            <a:r>
              <a:rPr lang="en-US" sz="1000" dirty="0" err="1">
                <a:solidFill>
                  <a:schemeClr val="tx1"/>
                </a:solidFill>
              </a:rPr>
              <a:t>oameni</a:t>
            </a:r>
            <a:r>
              <a:rPr lang="en-US" sz="1000" dirty="0">
                <a:solidFill>
                  <a:schemeClr val="tx1"/>
                </a:solidFill>
              </a:rPr>
              <a:t>! </a:t>
            </a:r>
            <a:endParaRPr lang="ro-RO" sz="1000" dirty="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chemeClr val="tx1"/>
                </a:solidFill>
              </a:rPr>
              <a:t>Titlul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proiectului</a:t>
            </a:r>
            <a:r>
              <a:rPr lang="en-US" sz="1000" dirty="0">
                <a:solidFill>
                  <a:schemeClr val="tx1"/>
                </a:solidFill>
              </a:rPr>
              <a:t> “E-Nursing: Program de </a:t>
            </a:r>
            <a:r>
              <a:rPr lang="en-US" sz="1000" dirty="0" err="1">
                <a:solidFill>
                  <a:schemeClr val="tx1"/>
                </a:solidFill>
              </a:rPr>
              <a:t>instruire</a:t>
            </a:r>
            <a:r>
              <a:rPr lang="en-US" sz="1000" dirty="0">
                <a:solidFill>
                  <a:schemeClr val="tx1"/>
                </a:solidFill>
              </a:rPr>
              <a:t> in </a:t>
            </a:r>
            <a:r>
              <a:rPr lang="en-US" sz="1000" dirty="0" err="1">
                <a:solidFill>
                  <a:schemeClr val="tx1"/>
                </a:solidFill>
              </a:rPr>
              <a:t>tehnologia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informatiei</a:t>
            </a:r>
            <a:r>
              <a:rPr lang="en-US" sz="1000" dirty="0">
                <a:solidFill>
                  <a:schemeClr val="tx1"/>
                </a:solidFill>
              </a:rPr>
              <a:t> a </a:t>
            </a:r>
            <a:r>
              <a:rPr lang="en-US" sz="1000" dirty="0" err="1">
                <a:solidFill>
                  <a:schemeClr val="tx1"/>
                </a:solidFill>
              </a:rPr>
              <a:t>asistentilor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medicali</a:t>
            </a:r>
            <a:r>
              <a:rPr lang="en-US" sz="1000" dirty="0">
                <a:solidFill>
                  <a:schemeClr val="tx1"/>
                </a:solidFill>
              </a:rPr>
              <a:t>, in </a:t>
            </a:r>
            <a:r>
              <a:rPr lang="en-US" sz="1000" dirty="0" err="1">
                <a:solidFill>
                  <a:schemeClr val="tx1"/>
                </a:solidFill>
              </a:rPr>
              <a:t>contextul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informatizarii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sistemului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sanitar</a:t>
            </a:r>
            <a:r>
              <a:rPr lang="en-US" sz="1000" dirty="0">
                <a:solidFill>
                  <a:schemeClr val="tx1"/>
                </a:solidFill>
              </a:rPr>
              <a:t>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Contract nr. </a:t>
            </a:r>
            <a:r>
              <a:rPr lang="ro-RO" sz="1000" dirty="0">
                <a:solidFill>
                  <a:schemeClr val="tx1"/>
                </a:solidFill>
              </a:rPr>
              <a:t>POSDRU/81/3.2/S/57946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840163" y="2185988"/>
            <a:ext cx="4946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Activitatile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rezultatele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63" y="2103438"/>
            <a:ext cx="814387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en-US" b="1" dirty="0">
              <a:latin typeface="Calibri" panose="020F0502020204030204" pitchFamily="34" charset="0"/>
            </a:endParaRPr>
          </a:p>
          <a:p>
            <a:pPr algn="just" eaLnBrk="0" hangingPunct="0">
              <a:defRPr/>
            </a:pPr>
            <a:endParaRPr lang="en-US" b="1" dirty="0">
              <a:latin typeface="Calibri" panose="020F0502020204030204" pitchFamily="34" charset="0"/>
            </a:endParaRPr>
          </a:p>
          <a:p>
            <a:pPr algn="just" eaLnBrk="0" hangingPunct="0">
              <a:defRPr/>
            </a:pPr>
            <a:endParaRPr lang="en-US" b="1" dirty="0">
              <a:latin typeface="Calibri" panose="020F0502020204030204" pitchFamily="34" charset="0"/>
            </a:endParaRPr>
          </a:p>
          <a:p>
            <a:pPr algn="just" eaLnBrk="0" hangingPunct="0">
              <a:defRPr/>
            </a:pPr>
            <a:r>
              <a:rPr lang="en-US" sz="2000" b="1" dirty="0">
                <a:latin typeface="Calibri" panose="020F0502020204030204" pitchFamily="34" charset="0"/>
              </a:rPr>
              <a:t>A.2. </a:t>
            </a:r>
            <a:r>
              <a:rPr lang="en-US" sz="2000" b="1" dirty="0" err="1">
                <a:latin typeface="Calibri" panose="020F0502020204030204" pitchFamily="34" charset="0"/>
              </a:rPr>
              <a:t>Promovarea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si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asigurarea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formarii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profesionale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pentru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personalul</a:t>
            </a:r>
            <a:r>
              <a:rPr lang="en-US" sz="2000" b="1" dirty="0">
                <a:latin typeface="Calibri" panose="020F0502020204030204" pitchFamily="34" charset="0"/>
              </a:rPr>
              <a:t> medical din </a:t>
            </a:r>
            <a:r>
              <a:rPr lang="en-US" sz="2000" b="1" dirty="0" err="1">
                <a:latin typeface="Calibri" panose="020F0502020204030204" pitchFamily="34" charset="0"/>
              </a:rPr>
              <a:t>domeniul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sanitar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pentru</a:t>
            </a:r>
            <a:r>
              <a:rPr lang="en-US" sz="2000" b="1" dirty="0">
                <a:latin typeface="Calibri" panose="020F0502020204030204" pitchFamily="34" charset="0"/>
              </a:rPr>
              <a:t> a </a:t>
            </a:r>
            <a:r>
              <a:rPr lang="en-US" sz="2000" b="1" dirty="0" err="1">
                <a:latin typeface="Calibri" panose="020F0502020204030204" pitchFamily="34" charset="0"/>
              </a:rPr>
              <a:t>asigura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implementarea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noilor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tehnologii</a:t>
            </a:r>
            <a:r>
              <a:rPr lang="en-US" sz="2000" b="1" dirty="0">
                <a:latin typeface="Calibri" panose="020F0502020204030204" pitchFamily="34" charset="0"/>
              </a:rPr>
              <a:t> in </a:t>
            </a:r>
            <a:r>
              <a:rPr lang="en-US" sz="2000" b="1" dirty="0" err="1">
                <a:latin typeface="Calibri" panose="020F0502020204030204" pitchFamily="34" charset="0"/>
              </a:rPr>
              <a:t>sistemul</a:t>
            </a:r>
            <a:r>
              <a:rPr lang="en-US" sz="2000" b="1" dirty="0">
                <a:latin typeface="Calibri" panose="020F0502020204030204" pitchFamily="34" charset="0"/>
              </a:rPr>
              <a:t> de </a:t>
            </a:r>
            <a:r>
              <a:rPr lang="en-US" sz="2000" b="1" dirty="0" err="1">
                <a:latin typeface="Calibri" panose="020F0502020204030204" pitchFamily="34" charset="0"/>
              </a:rPr>
              <a:t>sanatate</a:t>
            </a:r>
            <a:r>
              <a:rPr lang="en-US" sz="2000" b="1" dirty="0">
                <a:latin typeface="Calibri" panose="020F0502020204030204" pitchFamily="34" charset="0"/>
              </a:rPr>
              <a:t> (L1-L34</a:t>
            </a:r>
            <a:r>
              <a:rPr lang="en-US" sz="2000" b="1" dirty="0"/>
              <a:t>)</a:t>
            </a:r>
            <a:endParaRPr lang="en-US" sz="2000" dirty="0"/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63" y="3249613"/>
            <a:ext cx="5584825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</a:t>
            </a:r>
            <a:r>
              <a:rPr lang="ro-RO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cei 3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</a:t>
            </a:r>
            <a:r>
              <a:rPr lang="ro-RO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implementare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au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fost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diseminate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peste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3000 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seturi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de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materiale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privind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promovarea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Formarii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Profesionale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Continue:</a:t>
            </a:r>
          </a:p>
          <a:p>
            <a:pPr algn="just">
              <a:defRPr/>
            </a:pPr>
            <a:endParaRPr lang="ro-RO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Aspecte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generale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Formarea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Profesionala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Continua, </a:t>
            </a:r>
            <a:endParaRPr lang="ro-RO" sz="1600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Rolul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Tehnologiei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Informatiei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Comunicatiilor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ro-RO" sz="1600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Rolul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Educatiei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Medicale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Continue</a:t>
            </a:r>
            <a:endParaRPr lang="ro-RO" sz="1600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Formarea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Tehnologia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Informatiei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Comunicatiilor</a:t>
            </a:r>
            <a:endParaRPr lang="en-US" sz="1600" i="1" dirty="0"/>
          </a:p>
        </p:txBody>
      </p:sp>
      <p:pic>
        <p:nvPicPr>
          <p:cNvPr id="13330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 descr="Image 513492 © 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1" y="3873208"/>
            <a:ext cx="270061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38058" y="931323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500188"/>
            <a:ext cx="9144000" cy="5357812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321035" y="2138043"/>
            <a:ext cx="8572560" cy="442915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48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30837" y="1430712"/>
            <a:ext cx="3556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20675" y="6381750"/>
            <a:ext cx="8823325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chemeClr val="tx1"/>
                </a:solidFill>
              </a:rPr>
              <a:t>Proiect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cofinanțat</a:t>
            </a:r>
            <a:r>
              <a:rPr lang="en-US" sz="1000" dirty="0">
                <a:solidFill>
                  <a:schemeClr val="tx1"/>
                </a:solidFill>
              </a:rPr>
              <a:t> din </a:t>
            </a:r>
            <a:r>
              <a:rPr lang="en-US" sz="1000" dirty="0" err="1">
                <a:solidFill>
                  <a:schemeClr val="tx1"/>
                </a:solidFill>
              </a:rPr>
              <a:t>Fondul</a:t>
            </a:r>
            <a:r>
              <a:rPr lang="en-US" sz="1000" dirty="0">
                <a:solidFill>
                  <a:schemeClr val="tx1"/>
                </a:solidFill>
              </a:rPr>
              <a:t> Social European </a:t>
            </a:r>
            <a:r>
              <a:rPr lang="en-US" sz="1000" dirty="0" err="1">
                <a:solidFill>
                  <a:schemeClr val="tx1"/>
                </a:solidFill>
              </a:rPr>
              <a:t>prin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Programul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Operațional</a:t>
            </a:r>
            <a:r>
              <a:rPr lang="en-US" sz="1000" dirty="0">
                <a:solidFill>
                  <a:schemeClr val="tx1"/>
                </a:solidFill>
              </a:rPr>
              <a:t> Sectorial </a:t>
            </a:r>
            <a:r>
              <a:rPr lang="en-US" sz="1000" dirty="0" err="1">
                <a:solidFill>
                  <a:schemeClr val="tx1"/>
                </a:solidFill>
              </a:rPr>
              <a:t>pentru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Dezvoltarea</a:t>
            </a:r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Resurselor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Umane</a:t>
            </a:r>
            <a:r>
              <a:rPr lang="en-US" sz="1000" dirty="0">
                <a:solidFill>
                  <a:schemeClr val="tx1"/>
                </a:solidFill>
              </a:rPr>
              <a:t> 2007-2013 - </a:t>
            </a:r>
            <a:r>
              <a:rPr lang="en-US" sz="1000" dirty="0" err="1">
                <a:solidFill>
                  <a:schemeClr val="tx1"/>
                </a:solidFill>
              </a:rPr>
              <a:t>Inve</a:t>
            </a:r>
            <a:r>
              <a:rPr lang="ro-RO" sz="1000" dirty="0">
                <a:solidFill>
                  <a:schemeClr val="tx1"/>
                </a:solidFill>
              </a:rPr>
              <a:t>s</a:t>
            </a:r>
            <a:r>
              <a:rPr lang="en-US" sz="1000" dirty="0" err="1">
                <a:solidFill>
                  <a:schemeClr val="tx1"/>
                </a:solidFill>
              </a:rPr>
              <a:t>tește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in </a:t>
            </a:r>
            <a:r>
              <a:rPr lang="en-US" sz="1000" dirty="0" err="1">
                <a:solidFill>
                  <a:schemeClr val="tx1"/>
                </a:solidFill>
              </a:rPr>
              <a:t>oameni</a:t>
            </a:r>
            <a:r>
              <a:rPr lang="en-US" sz="1000" dirty="0">
                <a:solidFill>
                  <a:schemeClr val="tx1"/>
                </a:solidFill>
              </a:rPr>
              <a:t>! </a:t>
            </a:r>
            <a:endParaRPr lang="ro-RO" sz="1000" dirty="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chemeClr val="tx1"/>
                </a:solidFill>
              </a:rPr>
              <a:t>Titlul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proiectului</a:t>
            </a:r>
            <a:r>
              <a:rPr lang="en-US" sz="1000" dirty="0">
                <a:solidFill>
                  <a:schemeClr val="tx1"/>
                </a:solidFill>
              </a:rPr>
              <a:t> “E-Nursing: Program de </a:t>
            </a:r>
            <a:r>
              <a:rPr lang="en-US" sz="1000" dirty="0" err="1">
                <a:solidFill>
                  <a:schemeClr val="tx1"/>
                </a:solidFill>
              </a:rPr>
              <a:t>instruire</a:t>
            </a:r>
            <a:r>
              <a:rPr lang="en-US" sz="1000" dirty="0">
                <a:solidFill>
                  <a:schemeClr val="tx1"/>
                </a:solidFill>
              </a:rPr>
              <a:t> in </a:t>
            </a:r>
            <a:r>
              <a:rPr lang="en-US" sz="1000" dirty="0" err="1">
                <a:solidFill>
                  <a:schemeClr val="tx1"/>
                </a:solidFill>
              </a:rPr>
              <a:t>tehnologia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informatiei</a:t>
            </a:r>
            <a:r>
              <a:rPr lang="en-US" sz="1000" dirty="0">
                <a:solidFill>
                  <a:schemeClr val="tx1"/>
                </a:solidFill>
              </a:rPr>
              <a:t> a </a:t>
            </a:r>
            <a:r>
              <a:rPr lang="en-US" sz="1000" dirty="0" err="1">
                <a:solidFill>
                  <a:schemeClr val="tx1"/>
                </a:solidFill>
              </a:rPr>
              <a:t>asistentilor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medicali</a:t>
            </a:r>
            <a:r>
              <a:rPr lang="en-US" sz="1000" dirty="0">
                <a:solidFill>
                  <a:schemeClr val="tx1"/>
                </a:solidFill>
              </a:rPr>
              <a:t>, in </a:t>
            </a:r>
            <a:r>
              <a:rPr lang="en-US" sz="1000" dirty="0" err="1">
                <a:solidFill>
                  <a:schemeClr val="tx1"/>
                </a:solidFill>
              </a:rPr>
              <a:t>contextul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informatizarii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sistemului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sanitar</a:t>
            </a:r>
            <a:r>
              <a:rPr lang="en-US" sz="1000" dirty="0">
                <a:solidFill>
                  <a:schemeClr val="tx1"/>
                </a:solidFill>
              </a:rPr>
              <a:t>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Contract nr. </a:t>
            </a:r>
            <a:r>
              <a:rPr lang="ro-RO" sz="1000" dirty="0">
                <a:solidFill>
                  <a:schemeClr val="tx1"/>
                </a:solidFill>
              </a:rPr>
              <a:t>POSDRU/81/3.2/S/57946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840163" y="2185988"/>
            <a:ext cx="4946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Activitatile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rezultatele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63" y="2103438"/>
            <a:ext cx="814387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en-US" b="1" dirty="0">
              <a:latin typeface="Calibri" panose="020F0502020204030204" pitchFamily="34" charset="0"/>
            </a:endParaRPr>
          </a:p>
          <a:p>
            <a:pPr algn="just" eaLnBrk="0" hangingPunct="0">
              <a:defRPr/>
            </a:pPr>
            <a:endParaRPr lang="en-US" b="1" dirty="0">
              <a:latin typeface="Calibri" panose="020F0502020204030204" pitchFamily="34" charset="0"/>
            </a:endParaRPr>
          </a:p>
          <a:p>
            <a:pPr algn="just" eaLnBrk="0" hangingPunct="0">
              <a:defRPr/>
            </a:pPr>
            <a:endParaRPr lang="en-US" b="1" dirty="0">
              <a:latin typeface="Calibri" panose="020F0502020204030204" pitchFamily="34" charset="0"/>
            </a:endParaRPr>
          </a:p>
          <a:p>
            <a:pPr algn="just" eaLnBrk="0" hangingPunct="0">
              <a:defRPr/>
            </a:pPr>
            <a:r>
              <a:rPr lang="en-US" sz="2000" b="1" dirty="0">
                <a:latin typeface="Calibri" panose="020F0502020204030204" pitchFamily="34" charset="0"/>
              </a:rPr>
              <a:t>A.2. </a:t>
            </a:r>
            <a:r>
              <a:rPr lang="en-US" sz="2000" b="1" dirty="0" err="1">
                <a:latin typeface="Calibri" panose="020F0502020204030204" pitchFamily="34" charset="0"/>
              </a:rPr>
              <a:t>Promovarea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si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asigurarea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formarii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profesionale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pentru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personalul</a:t>
            </a:r>
            <a:r>
              <a:rPr lang="en-US" sz="2000" b="1" dirty="0">
                <a:latin typeface="Calibri" panose="020F0502020204030204" pitchFamily="34" charset="0"/>
              </a:rPr>
              <a:t> medical din </a:t>
            </a:r>
            <a:r>
              <a:rPr lang="en-US" sz="2000" b="1" dirty="0" err="1">
                <a:latin typeface="Calibri" panose="020F0502020204030204" pitchFamily="34" charset="0"/>
              </a:rPr>
              <a:t>domeniul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sanitar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pentru</a:t>
            </a:r>
            <a:r>
              <a:rPr lang="en-US" sz="2000" b="1" dirty="0">
                <a:latin typeface="Calibri" panose="020F0502020204030204" pitchFamily="34" charset="0"/>
              </a:rPr>
              <a:t> a </a:t>
            </a:r>
            <a:r>
              <a:rPr lang="en-US" sz="2000" b="1" dirty="0" err="1">
                <a:latin typeface="Calibri" panose="020F0502020204030204" pitchFamily="34" charset="0"/>
              </a:rPr>
              <a:t>asigura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implementarea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noilor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tehnologii</a:t>
            </a:r>
            <a:r>
              <a:rPr lang="en-US" sz="2000" b="1" dirty="0">
                <a:latin typeface="Calibri" panose="020F0502020204030204" pitchFamily="34" charset="0"/>
              </a:rPr>
              <a:t> in </a:t>
            </a:r>
            <a:r>
              <a:rPr lang="en-US" sz="2000" b="1" dirty="0" err="1">
                <a:latin typeface="Calibri" panose="020F0502020204030204" pitchFamily="34" charset="0"/>
              </a:rPr>
              <a:t>sistemul</a:t>
            </a:r>
            <a:r>
              <a:rPr lang="en-US" sz="2000" b="1" dirty="0">
                <a:latin typeface="Calibri" panose="020F0502020204030204" pitchFamily="34" charset="0"/>
              </a:rPr>
              <a:t> de </a:t>
            </a:r>
            <a:r>
              <a:rPr lang="en-US" sz="2000" b="1" dirty="0" err="1">
                <a:latin typeface="Calibri" panose="020F0502020204030204" pitchFamily="34" charset="0"/>
              </a:rPr>
              <a:t>sanatate</a:t>
            </a:r>
            <a:r>
              <a:rPr lang="en-US" sz="2000" b="1" dirty="0">
                <a:latin typeface="Calibri" panose="020F0502020204030204" pitchFamily="34" charset="0"/>
              </a:rPr>
              <a:t> (L1-L34</a:t>
            </a:r>
            <a:r>
              <a:rPr lang="en-US" sz="2000" b="1" dirty="0"/>
              <a:t>)</a:t>
            </a:r>
            <a:endParaRPr lang="en-US" sz="2000" dirty="0"/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63" y="3249613"/>
            <a:ext cx="5584825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anul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III</a:t>
            </a:r>
            <a:r>
              <a:rPr lang="ro-RO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implementare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au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fost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organizate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6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sesiuni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promovare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Formarii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Profesionale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Continue  in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filialele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:</a:t>
            </a:r>
          </a:p>
          <a:p>
            <a:pPr algn="just"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Arges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februarie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2013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Olt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februarie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2013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Braila          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martie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2013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Vaslui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2013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Cluj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aprilie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2013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Alba             </a:t>
            </a:r>
            <a:r>
              <a:rPr lang="en-US" sz="1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aprilie</a:t>
            </a:r>
            <a:r>
              <a:rPr lang="en-US" sz="1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2013</a:t>
            </a:r>
          </a:p>
          <a:p>
            <a:pPr algn="just"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ro-RO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54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 descr="Image 513492 © 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1" y="3873208"/>
            <a:ext cx="270061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9144000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197429" y="2052538"/>
            <a:ext cx="8572560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72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693675" y="1214422"/>
            <a:ext cx="52360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Activitatile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si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rezultatele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proiectului</a:t>
            </a:r>
            <a:endParaRPr lang="fr-FR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0" y="2886075"/>
            <a:ext cx="6084888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algn="just"/>
            <a:r>
              <a:rPr lang="it-IT" altLang="en-US" sz="2000" b="1" i="1">
                <a:latin typeface="Calibri" pitchFamily="34" charset="0"/>
              </a:rPr>
              <a:t>A.3 Autorizarea si furnizarea cursurilor de instruire si de certificare a competentelor TIC prin standardul ECDL sau echivalent CNFPA pentru angajatii din sectorul sanitar (L1-L36)</a:t>
            </a:r>
          </a:p>
          <a:p>
            <a:pPr marL="449263" algn="just" eaLnBrk="0" hangingPunct="0">
              <a:spcBef>
                <a:spcPct val="20000"/>
              </a:spcBef>
              <a:buFont typeface="Arial" charset="0"/>
              <a:buNone/>
            </a:pPr>
            <a:endParaRPr lang="en-US" altLang="en-US">
              <a:latin typeface="Calibri" pitchFamily="34" charset="0"/>
            </a:endParaRPr>
          </a:p>
          <a:p>
            <a:pPr marL="449263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en-US" sz="1600" b="1">
                <a:latin typeface="Calibri" pitchFamily="34" charset="0"/>
              </a:rPr>
              <a:t>A 3.1. Autorizarea cursurilor de instruire si de certificare a competentelor TIC prin standardul ECDL sau echivalent CNCFPA</a:t>
            </a:r>
          </a:p>
          <a:p>
            <a:pPr marL="449263" algn="just" eaLnBrk="0" hangingPunct="0">
              <a:spcBef>
                <a:spcPct val="20000"/>
              </a:spcBef>
              <a:buFont typeface="Arial" charset="0"/>
              <a:buNone/>
            </a:pPr>
            <a:endParaRPr lang="en-US" altLang="en-US" sz="1600" b="1">
              <a:latin typeface="Calibri" pitchFamily="34" charset="0"/>
            </a:endParaRPr>
          </a:p>
          <a:p>
            <a:pPr marL="449263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en-US" sz="1600" b="1">
                <a:latin typeface="Calibri" pitchFamily="34" charset="0"/>
              </a:rPr>
              <a:t>A 3.2. Informarea personalului din sectorul sanitar cu privire la necesitatea instruirii in tehnologia informatiei si obtinerii certificatului CNCFPA</a:t>
            </a:r>
            <a:endParaRPr lang="it-IT" altLang="en-US" sz="1600">
              <a:latin typeface="Calibri" pitchFamily="34" charset="0"/>
            </a:endParaRPr>
          </a:p>
          <a:p>
            <a:pPr lvl="1" algn="just"/>
            <a:endParaRPr lang="it-IT" altLang="en-US" sz="1400">
              <a:latin typeface="Calibri" pitchFamily="34" charset="0"/>
            </a:endParaRPr>
          </a:p>
          <a:p>
            <a:pPr lvl="1" algn="just"/>
            <a:endParaRPr lang="it-IT" altLang="en-US" sz="1400">
              <a:latin typeface="Calibri" pitchFamily="34" charset="0"/>
            </a:endParaRPr>
          </a:p>
          <a:p>
            <a:pPr lvl="1" algn="just"/>
            <a:endParaRPr lang="en-US" altLang="en-US" sz="1400">
              <a:latin typeface="Calibri" pitchFamily="34" charset="0"/>
            </a:endParaRPr>
          </a:p>
        </p:txBody>
      </p:sp>
      <p:pic>
        <p:nvPicPr>
          <p:cNvPr id="15376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curusri 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7775" y="2886075"/>
            <a:ext cx="2143125" cy="3135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38058" y="931323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500188"/>
            <a:ext cx="9144000" cy="5357812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86514" y="1608107"/>
            <a:ext cx="8572560" cy="442915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6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30837" y="1430712"/>
            <a:ext cx="3556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492500" y="2143125"/>
            <a:ext cx="514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Activitatile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rezultate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proiectulu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4663" y="2252663"/>
            <a:ext cx="45021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4008 de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asistenti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medicali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din 29 de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judete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dintre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care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peste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90%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femei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participat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cursuri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instruire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certificare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competentelor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TIC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au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obtinut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certificatul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absolvire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CNCFPA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1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Femei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o-RO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</a:t>
            </a:r>
            <a:r>
              <a:rPr lang="ro-RO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Barbati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3735 (93%)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          273 (7%)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Studii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superioare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licenta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/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doctorat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529 (13%)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Asistenti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medicali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peste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45 de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ani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1216 (30%)                                 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401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650" y="2703513"/>
            <a:ext cx="316865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2732088" y="1393825"/>
            <a:ext cx="6443662" cy="5214938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3059832" y="2039540"/>
            <a:ext cx="5807328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 flipH="1" flipV="1">
            <a:off x="196850" y="2379663"/>
            <a:ext cx="2476500" cy="41767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75"/>
              <a:gd name="connsiteX1" fmla="*/ 21600 w 21600"/>
              <a:gd name="connsiteY1" fmla="*/ 0 h 21475"/>
              <a:gd name="connsiteX2" fmla="*/ 21600 w 21600"/>
              <a:gd name="connsiteY2" fmla="*/ 17322 h 21475"/>
              <a:gd name="connsiteX3" fmla="*/ 77 w 21600"/>
              <a:gd name="connsiteY3" fmla="*/ 20344 h 21475"/>
              <a:gd name="connsiteX4" fmla="*/ 0 w 21600"/>
              <a:gd name="connsiteY4" fmla="*/ 0 h 21475"/>
              <a:gd name="connsiteX0" fmla="*/ 0 w 21600"/>
              <a:gd name="connsiteY0" fmla="*/ 0 h 21984"/>
              <a:gd name="connsiteX1" fmla="*/ 21600 w 21600"/>
              <a:gd name="connsiteY1" fmla="*/ 0 h 21984"/>
              <a:gd name="connsiteX2" fmla="*/ 21600 w 21600"/>
              <a:gd name="connsiteY2" fmla="*/ 20243 h 21984"/>
              <a:gd name="connsiteX3" fmla="*/ 77 w 21600"/>
              <a:gd name="connsiteY3" fmla="*/ 20344 h 21984"/>
              <a:gd name="connsiteX4" fmla="*/ 0 w 21600"/>
              <a:gd name="connsiteY4" fmla="*/ 0 h 21984"/>
              <a:gd name="connsiteX0" fmla="*/ 0 w 21600"/>
              <a:gd name="connsiteY0" fmla="*/ 0 h 20344"/>
              <a:gd name="connsiteX1" fmla="*/ 21600 w 21600"/>
              <a:gd name="connsiteY1" fmla="*/ 0 h 20344"/>
              <a:gd name="connsiteX2" fmla="*/ 21600 w 21600"/>
              <a:gd name="connsiteY2" fmla="*/ 20243 h 20344"/>
              <a:gd name="connsiteX3" fmla="*/ 77 w 21600"/>
              <a:gd name="connsiteY3" fmla="*/ 20344 h 20344"/>
              <a:gd name="connsiteX4" fmla="*/ 0 w 21600"/>
              <a:gd name="connsiteY4" fmla="*/ 0 h 20344"/>
              <a:gd name="connsiteX0" fmla="*/ 0 w 21600"/>
              <a:gd name="connsiteY0" fmla="*/ 0 h 20344"/>
              <a:gd name="connsiteX1" fmla="*/ 21600 w 21600"/>
              <a:gd name="connsiteY1" fmla="*/ 0 h 20344"/>
              <a:gd name="connsiteX2" fmla="*/ 21600 w 21600"/>
              <a:gd name="connsiteY2" fmla="*/ 20243 h 20344"/>
              <a:gd name="connsiteX3" fmla="*/ 77 w 21600"/>
              <a:gd name="connsiteY3" fmla="*/ 20344 h 20344"/>
              <a:gd name="connsiteX4" fmla="*/ 0 w 21600"/>
              <a:gd name="connsiteY4" fmla="*/ 0 h 2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344">
                <a:moveTo>
                  <a:pt x="0" y="0"/>
                </a:moveTo>
                <a:lnTo>
                  <a:pt x="21600" y="0"/>
                </a:lnTo>
                <a:lnTo>
                  <a:pt x="21600" y="20243"/>
                </a:lnTo>
                <a:lnTo>
                  <a:pt x="77" y="20344"/>
                </a:lnTo>
                <a:cubicBezTo>
                  <a:pt x="51" y="13563"/>
                  <a:pt x="26" y="6781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lowchart: Document 9"/>
          <p:cNvSpPr/>
          <p:nvPr/>
        </p:nvSpPr>
        <p:spPr>
          <a:xfrm rot="10800000">
            <a:off x="526457" y="3358504"/>
            <a:ext cx="1818444" cy="25514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  <a:gd name="connsiteX0" fmla="*/ 0 w 22349"/>
              <a:gd name="connsiteY0" fmla="*/ 0 h 21879"/>
              <a:gd name="connsiteX1" fmla="*/ 21600 w 22349"/>
              <a:gd name="connsiteY1" fmla="*/ 0 h 21879"/>
              <a:gd name="connsiteX2" fmla="*/ 22349 w 22349"/>
              <a:gd name="connsiteY2" fmla="*/ 20324 h 21879"/>
              <a:gd name="connsiteX3" fmla="*/ 0 w 22349"/>
              <a:gd name="connsiteY3" fmla="*/ 20172 h 21879"/>
              <a:gd name="connsiteX4" fmla="*/ 0 w 22349"/>
              <a:gd name="connsiteY4" fmla="*/ 0 h 21879"/>
              <a:gd name="connsiteX0" fmla="*/ 0 w 22349"/>
              <a:gd name="connsiteY0" fmla="*/ 0 h 20324"/>
              <a:gd name="connsiteX1" fmla="*/ 21600 w 22349"/>
              <a:gd name="connsiteY1" fmla="*/ 0 h 20324"/>
              <a:gd name="connsiteX2" fmla="*/ 22349 w 22349"/>
              <a:gd name="connsiteY2" fmla="*/ 20324 h 20324"/>
              <a:gd name="connsiteX3" fmla="*/ 0 w 22349"/>
              <a:gd name="connsiteY3" fmla="*/ 20172 h 20324"/>
              <a:gd name="connsiteX4" fmla="*/ 0 w 22349"/>
              <a:gd name="connsiteY4" fmla="*/ 0 h 20324"/>
              <a:gd name="connsiteX0" fmla="*/ 0 w 22349"/>
              <a:gd name="connsiteY0" fmla="*/ 0 h 20573"/>
              <a:gd name="connsiteX1" fmla="*/ 21600 w 22349"/>
              <a:gd name="connsiteY1" fmla="*/ 0 h 20573"/>
              <a:gd name="connsiteX2" fmla="*/ 22349 w 22349"/>
              <a:gd name="connsiteY2" fmla="*/ 20324 h 20573"/>
              <a:gd name="connsiteX3" fmla="*/ 214 w 22349"/>
              <a:gd name="connsiteY3" fmla="*/ 20573 h 20573"/>
              <a:gd name="connsiteX4" fmla="*/ 0 w 22349"/>
              <a:gd name="connsiteY4" fmla="*/ 0 h 20573"/>
              <a:gd name="connsiteX0" fmla="*/ 0 w 22349"/>
              <a:gd name="connsiteY0" fmla="*/ 0 h 20324"/>
              <a:gd name="connsiteX1" fmla="*/ 21600 w 22349"/>
              <a:gd name="connsiteY1" fmla="*/ 0 h 20324"/>
              <a:gd name="connsiteX2" fmla="*/ 22349 w 22349"/>
              <a:gd name="connsiteY2" fmla="*/ 20324 h 20324"/>
              <a:gd name="connsiteX3" fmla="*/ 321 w 22349"/>
              <a:gd name="connsiteY3" fmla="*/ 20286 h 20324"/>
              <a:gd name="connsiteX4" fmla="*/ 0 w 22349"/>
              <a:gd name="connsiteY4" fmla="*/ 0 h 20324"/>
              <a:gd name="connsiteX0" fmla="*/ 0 w 21921"/>
              <a:gd name="connsiteY0" fmla="*/ 0 h 20324"/>
              <a:gd name="connsiteX1" fmla="*/ 21600 w 21921"/>
              <a:gd name="connsiteY1" fmla="*/ 0 h 20324"/>
              <a:gd name="connsiteX2" fmla="*/ 21921 w 21921"/>
              <a:gd name="connsiteY2" fmla="*/ 20324 h 20324"/>
              <a:gd name="connsiteX3" fmla="*/ 321 w 21921"/>
              <a:gd name="connsiteY3" fmla="*/ 20286 h 20324"/>
              <a:gd name="connsiteX4" fmla="*/ 0 w 21921"/>
              <a:gd name="connsiteY4" fmla="*/ 0 h 2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1" h="20324">
                <a:moveTo>
                  <a:pt x="0" y="0"/>
                </a:moveTo>
                <a:lnTo>
                  <a:pt x="21600" y="0"/>
                </a:lnTo>
                <a:cubicBezTo>
                  <a:pt x="21850" y="6775"/>
                  <a:pt x="21671" y="13549"/>
                  <a:pt x="21921" y="20324"/>
                </a:cubicBezTo>
                <a:lnTo>
                  <a:pt x="321" y="20286"/>
                </a:lnTo>
                <a:cubicBezTo>
                  <a:pt x="250" y="13428"/>
                  <a:pt x="71" y="68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7424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348038" y="2466975"/>
            <a:ext cx="55959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Activitatile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rezultatele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proiectului</a:t>
            </a:r>
            <a:endParaRPr lang="en-US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71813" y="3143250"/>
            <a:ext cx="5715000" cy="28067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</a:t>
            </a:r>
            <a:r>
              <a:rPr lang="ro-RO" sz="2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eneficii </a:t>
            </a:r>
            <a:r>
              <a:rPr lang="en-US" sz="23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pentru</a:t>
            </a:r>
            <a:r>
              <a:rPr lang="en-US" sz="2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o-RO" sz="2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particip</a:t>
            </a:r>
            <a:r>
              <a:rPr lang="en-US" sz="2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anti</a:t>
            </a:r>
            <a:endParaRPr lang="en-US" sz="23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marL="109538" indent="-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Cursuri</a:t>
            </a:r>
            <a:r>
              <a:rPr lang="en-US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formare</a:t>
            </a:r>
            <a:r>
              <a:rPr lang="en-US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profesionala</a:t>
            </a:r>
            <a:r>
              <a:rPr lang="en-US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TIC  - 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GRATUITE</a:t>
            </a:r>
            <a:endParaRPr lang="en-US" sz="1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Cursuri</a:t>
            </a:r>
            <a:r>
              <a:rPr lang="en-US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sustinute</a:t>
            </a:r>
            <a:r>
              <a:rPr lang="en-US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o-RO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furnizori autorizati de catre</a:t>
            </a:r>
            <a:r>
              <a:rPr lang="en-US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ANR (CNCFPA)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Certificate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absolvire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recunoscute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NIVEL NATIONAL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Obtinerea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unui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numar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 20 CREDITE EMC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Cursuri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organizate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SPITALELE in care </a:t>
            </a: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isi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desfasoara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activitatea</a:t>
            </a:r>
            <a:endParaRPr lang="en-US" sz="1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Posibilitatea</a:t>
            </a:r>
            <a:r>
              <a:rPr lang="fr-FR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a </a:t>
            </a:r>
            <a:r>
              <a:rPr lang="fr-FR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</a:t>
            </a:r>
            <a:r>
              <a:rPr lang="en-US" sz="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rticipa</a:t>
            </a:r>
            <a:r>
              <a:rPr lang="en-US" sz="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SCHIMBURI DE EXPERIENTA TRANSNATIONALE</a:t>
            </a:r>
            <a:endParaRPr lang="en-US" sz="1400" dirty="0">
              <a:latin typeface="+mn-lt"/>
              <a:cs typeface="+mn-cs"/>
            </a:endParaRPr>
          </a:p>
          <a:p>
            <a:pPr indent="-342900" fontAlgn="auto">
              <a:lnSpc>
                <a:spcPct val="150000"/>
              </a:lnSpc>
              <a:spcAft>
                <a:spcPts val="0"/>
              </a:spcAft>
              <a:defRPr/>
            </a:pPr>
            <a:endParaRPr lang="vi-VN" sz="1400" dirty="0">
              <a:latin typeface="+mn-lt"/>
              <a:cs typeface="+mn-cs"/>
            </a:endParaRPr>
          </a:p>
          <a:p>
            <a:pPr indent="-342900"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indent="-342900" fontAlgn="auto">
              <a:lnSpc>
                <a:spcPct val="150000"/>
              </a:lnSpc>
              <a:spcAft>
                <a:spcPts val="0"/>
              </a:spcAft>
              <a:defRPr/>
            </a:pPr>
            <a:endParaRPr lang="ro-RO" sz="1400" dirty="0">
              <a:latin typeface="+mn-lt"/>
              <a:cs typeface="+mn-cs"/>
            </a:endParaRPr>
          </a:p>
        </p:txBody>
      </p:sp>
      <p:sp>
        <p:nvSpPr>
          <p:cNvPr id="11283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205538"/>
            <a:ext cx="8820150" cy="5365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chemeClr val="tx1"/>
                </a:solidFill>
              </a:rPr>
              <a:t>Proiect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cofinanțat</a:t>
            </a:r>
            <a:r>
              <a:rPr lang="en-US" sz="1000" dirty="0">
                <a:solidFill>
                  <a:schemeClr val="tx1"/>
                </a:solidFill>
              </a:rPr>
              <a:t> din </a:t>
            </a:r>
            <a:r>
              <a:rPr lang="en-US" sz="1000" dirty="0" err="1">
                <a:solidFill>
                  <a:schemeClr val="tx1"/>
                </a:solidFill>
              </a:rPr>
              <a:t>Fondul</a:t>
            </a:r>
            <a:r>
              <a:rPr lang="en-US" sz="1000" dirty="0">
                <a:solidFill>
                  <a:schemeClr val="tx1"/>
                </a:solidFill>
              </a:rPr>
              <a:t> Social European </a:t>
            </a:r>
            <a:r>
              <a:rPr lang="en-US" sz="1000" dirty="0" err="1">
                <a:solidFill>
                  <a:schemeClr val="tx1"/>
                </a:solidFill>
              </a:rPr>
              <a:t>prin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Programul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Operațional</a:t>
            </a:r>
            <a:r>
              <a:rPr lang="en-US" sz="1000" dirty="0">
                <a:solidFill>
                  <a:schemeClr val="tx1"/>
                </a:solidFill>
              </a:rPr>
              <a:t> Sectorial </a:t>
            </a:r>
            <a:r>
              <a:rPr lang="en-US" sz="1000" dirty="0" err="1">
                <a:solidFill>
                  <a:schemeClr val="tx1"/>
                </a:solidFill>
              </a:rPr>
              <a:t>pentru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Dezvoltarea</a:t>
            </a:r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Resurselor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Umane</a:t>
            </a:r>
            <a:r>
              <a:rPr lang="en-US" sz="1000" dirty="0">
                <a:solidFill>
                  <a:schemeClr val="tx1"/>
                </a:solidFill>
              </a:rPr>
              <a:t> 2007-2013 - </a:t>
            </a:r>
            <a:r>
              <a:rPr lang="en-US" sz="1000" dirty="0" err="1">
                <a:solidFill>
                  <a:schemeClr val="tx1"/>
                </a:solidFill>
              </a:rPr>
              <a:t>Inve</a:t>
            </a:r>
            <a:r>
              <a:rPr lang="ro-RO" sz="1000" dirty="0">
                <a:solidFill>
                  <a:schemeClr val="tx1"/>
                </a:solidFill>
              </a:rPr>
              <a:t>s</a:t>
            </a:r>
            <a:r>
              <a:rPr lang="en-US" sz="1000" dirty="0" err="1">
                <a:solidFill>
                  <a:schemeClr val="tx1"/>
                </a:solidFill>
              </a:rPr>
              <a:t>tește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in </a:t>
            </a:r>
            <a:r>
              <a:rPr lang="en-US" sz="1000" dirty="0" err="1">
                <a:solidFill>
                  <a:schemeClr val="tx1"/>
                </a:solidFill>
              </a:rPr>
              <a:t>oameni</a:t>
            </a:r>
            <a:r>
              <a:rPr lang="en-US" sz="1000" dirty="0">
                <a:solidFill>
                  <a:schemeClr val="tx1"/>
                </a:solidFill>
              </a:rPr>
              <a:t>! </a:t>
            </a:r>
            <a:endParaRPr lang="ro-RO" sz="1000" dirty="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chemeClr val="tx1"/>
                </a:solidFill>
              </a:rPr>
              <a:t>Titlul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proiectului</a:t>
            </a:r>
            <a:r>
              <a:rPr lang="en-US" sz="1000" dirty="0">
                <a:solidFill>
                  <a:schemeClr val="tx1"/>
                </a:solidFill>
              </a:rPr>
              <a:t> “E-Nursing: Program de </a:t>
            </a:r>
            <a:r>
              <a:rPr lang="en-US" sz="1000" dirty="0" err="1">
                <a:solidFill>
                  <a:schemeClr val="tx1"/>
                </a:solidFill>
              </a:rPr>
              <a:t>instruire</a:t>
            </a:r>
            <a:r>
              <a:rPr lang="en-US" sz="1000" dirty="0">
                <a:solidFill>
                  <a:schemeClr val="tx1"/>
                </a:solidFill>
              </a:rPr>
              <a:t> in </a:t>
            </a:r>
            <a:r>
              <a:rPr lang="en-US" sz="1000" dirty="0" err="1">
                <a:solidFill>
                  <a:schemeClr val="tx1"/>
                </a:solidFill>
              </a:rPr>
              <a:t>tehnologia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informatiei</a:t>
            </a:r>
            <a:r>
              <a:rPr lang="en-US" sz="1000" dirty="0">
                <a:solidFill>
                  <a:schemeClr val="tx1"/>
                </a:solidFill>
              </a:rPr>
              <a:t> a </a:t>
            </a:r>
            <a:r>
              <a:rPr lang="en-US" sz="1000" dirty="0" err="1">
                <a:solidFill>
                  <a:schemeClr val="tx1"/>
                </a:solidFill>
              </a:rPr>
              <a:t>asistentilor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medicali</a:t>
            </a:r>
            <a:r>
              <a:rPr lang="en-US" sz="1000" dirty="0">
                <a:solidFill>
                  <a:schemeClr val="tx1"/>
                </a:solidFill>
              </a:rPr>
              <a:t>, in </a:t>
            </a:r>
            <a:r>
              <a:rPr lang="en-US" sz="1000" dirty="0" err="1">
                <a:solidFill>
                  <a:schemeClr val="tx1"/>
                </a:solidFill>
              </a:rPr>
              <a:t>contextul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informatizarii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sistemului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sanitar</a:t>
            </a:r>
            <a:r>
              <a:rPr lang="en-US" sz="1000" dirty="0">
                <a:solidFill>
                  <a:schemeClr val="tx1"/>
                </a:solidFill>
              </a:rPr>
              <a:t>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Contract nr. </a:t>
            </a:r>
            <a:r>
              <a:rPr lang="ro-RO" sz="1000" dirty="0">
                <a:solidFill>
                  <a:schemeClr val="tx1"/>
                </a:solidFill>
              </a:rPr>
              <a:t>POSDRU/81/3.2/S/57946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7428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C:\Users\Madalina\Downloads\certificat  v2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" y="3359150"/>
            <a:ext cx="1655762" cy="259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9144000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2039540"/>
            <a:ext cx="8572560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44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51920" y="1357298"/>
            <a:ext cx="50063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Activitatile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si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rezultatelele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proiectului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18" name="Picture 17" descr="un-world-health-day.jpg"/>
          <p:cNvPicPr>
            <a:picLocks noChangeAspect="1"/>
          </p:cNvPicPr>
          <p:nvPr/>
        </p:nvPicPr>
        <p:blipFill>
          <a:blip r:embed="rId7" cstate="print">
            <a:lum bright="20000" contrast="-3000"/>
          </a:blip>
          <a:stretch>
            <a:fillRect/>
          </a:stretch>
        </p:blipFill>
        <p:spPr>
          <a:xfrm>
            <a:off x="6072198" y="3643314"/>
            <a:ext cx="2378533" cy="2216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295275" y="3143250"/>
            <a:ext cx="57769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2000" b="1" dirty="0" smtClean="0"/>
              <a:t>A.4 Promovarea schimburilor de experienta transnationala in vederea cresterii adaptabilitatii personalului din sectorul sanatatii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it-IT" altLang="en-US" sz="2000" b="1" dirty="0" smtClean="0"/>
          </a:p>
          <a:p>
            <a:pPr marL="742950" lvl="1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en-US" sz="1800" b="1" dirty="0" smtClean="0"/>
              <a:t>Realizarea de studii si analize si identificarea modelelor europene pentru imbunatatirea adaptabilitatiii angajatilor din sectorul sanitar;</a:t>
            </a:r>
          </a:p>
          <a:p>
            <a:pPr marL="742950" lvl="1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en-US" sz="1800" b="1" dirty="0" smtClean="0"/>
              <a:t>Schimburi de experienta in vederea cresterii adaptabilitatii;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  <a:defRPr/>
            </a:pPr>
            <a:endParaRPr lang="it-IT" altLang="en-US" sz="1400" dirty="0" smtClean="0"/>
          </a:p>
          <a:p>
            <a:pPr lvl="1" algn="just" eaLnBrk="1" hangingPunct="1">
              <a:spcBef>
                <a:spcPct val="0"/>
              </a:spcBef>
              <a:buFontTx/>
              <a:buNone/>
              <a:defRPr/>
            </a:pPr>
            <a:endParaRPr lang="it-IT" altLang="en-US" sz="1400" dirty="0" smtClean="0"/>
          </a:p>
          <a:p>
            <a:pPr lvl="1" algn="just" eaLnBrk="1" hangingPunct="1">
              <a:spcBef>
                <a:spcPct val="0"/>
              </a:spcBef>
              <a:buFontTx/>
              <a:buNone/>
              <a:defRPr/>
            </a:pPr>
            <a:endParaRPr lang="it-IT" altLang="en-US" sz="1400" dirty="0" smtClean="0"/>
          </a:p>
          <a:p>
            <a:pPr lvl="1" algn="just" eaLnBrk="1" hangingPunct="1">
              <a:spcBef>
                <a:spcPct val="0"/>
              </a:spcBef>
              <a:buFontTx/>
              <a:buNone/>
              <a:defRPr/>
            </a:pPr>
            <a:endParaRPr lang="it-IT" altLang="en-US" sz="1400" dirty="0" smtClean="0"/>
          </a:p>
          <a:p>
            <a:pPr lvl="1"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dirty="0" smtClean="0"/>
          </a:p>
        </p:txBody>
      </p:sp>
      <p:pic>
        <p:nvPicPr>
          <p:cNvPr id="1844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38058" y="931323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500188"/>
            <a:ext cx="9144000" cy="5357812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336754" y="1857364"/>
            <a:ext cx="8572560" cy="442915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8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30837" y="1430712"/>
            <a:ext cx="3556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400425" y="2143125"/>
            <a:ext cx="5240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Activitatile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r</a:t>
            </a:r>
            <a:r>
              <a:rPr lang="vi-VN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ezultate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proiectului</a:t>
            </a:r>
            <a:endParaRPr lang="en-US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63" y="2355850"/>
            <a:ext cx="52244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q"/>
              <a:defRPr/>
            </a:pP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parteneriate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transnationale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cu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asociatii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profesionale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anvergura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din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Uniunea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Europeana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pentru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facilitarea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desfasurarii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schimburilor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experienta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eaLnBrk="0" hangingPunct="0">
              <a:defRPr/>
            </a:pP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3" y="3929063"/>
            <a:ext cx="43957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Spania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-  CONSEJO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GENERAL DE ENFERMERÍA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Irlanda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NURSING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MIDWIFERY BOARD 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IRELAND </a:t>
            </a:r>
          </a:p>
        </p:txBody>
      </p:sp>
      <p:pic>
        <p:nvPicPr>
          <p:cNvPr id="19474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0" descr="http://t3.gstatic.com/images?q=tbn:ANd9GcTxglkzFhTq_4Dn74eIOzQRolgW4A_1p1oOUxXlbjtbm2VcQCA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5850" y="5187950"/>
            <a:ext cx="2016125" cy="100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irlanda_stea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525" y="4024313"/>
            <a:ext cx="1885950" cy="95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10" descr="http://t1.gstatic.com/images?q=tbn:ANd9GcSGecjluywd89cenQePfLgBIjrT4WUusPcwjVf4Cr6aCcqeQ7G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9900" y="2976563"/>
            <a:ext cx="1997075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38058" y="931323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500188"/>
            <a:ext cx="9144000" cy="5357812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1857364"/>
            <a:ext cx="8572560" cy="442915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92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30837" y="1430712"/>
            <a:ext cx="3556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76600" y="2143125"/>
            <a:ext cx="536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Activitatile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rezultatele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63" y="2819400"/>
            <a:ext cx="81438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60 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specialisti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romani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din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sectorul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sanitar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au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participat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schimburile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experienta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transnationale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pentru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invatarea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unor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lucru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adaptabilitatea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modelele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buna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practica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europene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organizate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in: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835400"/>
            <a:ext cx="2232025" cy="26463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Madrid   </a:t>
            </a:r>
          </a:p>
          <a:p>
            <a:pPr algn="ctr" eaLnBrk="1" hangingPunct="1">
              <a:defRPr/>
            </a:pPr>
            <a:r>
              <a:rPr lang="en-US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decembrie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2011,  </a:t>
            </a:r>
          </a:p>
          <a:p>
            <a:pPr algn="ctr" eaLnBrk="1" hangingPunct="1"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20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asistenti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medicali</a:t>
            </a:r>
            <a:endParaRPr lang="en-US" altLang="en-US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Dublin  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septembrie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2013, </a:t>
            </a:r>
          </a:p>
          <a:p>
            <a:pPr algn="ctr" eaLnBrk="1" hangingPunct="1"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40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asistenti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medical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endParaRPr lang="en-US" altLang="en-US" sz="2000" b="1" dirty="0" smtClean="0"/>
          </a:p>
        </p:txBody>
      </p:sp>
      <p:pic>
        <p:nvPicPr>
          <p:cNvPr id="20498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26" y="4049228"/>
            <a:ext cx="2607217" cy="1955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5963" y="3992563"/>
            <a:ext cx="2771775" cy="2162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2700338" y="1643063"/>
            <a:ext cx="6443662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3059832" y="2039540"/>
            <a:ext cx="5807328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 flipH="1" flipV="1">
            <a:off x="7938" y="2681288"/>
            <a:ext cx="2476500" cy="41767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75"/>
              <a:gd name="connsiteX1" fmla="*/ 21600 w 21600"/>
              <a:gd name="connsiteY1" fmla="*/ 0 h 21475"/>
              <a:gd name="connsiteX2" fmla="*/ 21600 w 21600"/>
              <a:gd name="connsiteY2" fmla="*/ 17322 h 21475"/>
              <a:gd name="connsiteX3" fmla="*/ 77 w 21600"/>
              <a:gd name="connsiteY3" fmla="*/ 20344 h 21475"/>
              <a:gd name="connsiteX4" fmla="*/ 0 w 21600"/>
              <a:gd name="connsiteY4" fmla="*/ 0 h 21475"/>
              <a:gd name="connsiteX0" fmla="*/ 0 w 21600"/>
              <a:gd name="connsiteY0" fmla="*/ 0 h 21984"/>
              <a:gd name="connsiteX1" fmla="*/ 21600 w 21600"/>
              <a:gd name="connsiteY1" fmla="*/ 0 h 21984"/>
              <a:gd name="connsiteX2" fmla="*/ 21600 w 21600"/>
              <a:gd name="connsiteY2" fmla="*/ 20243 h 21984"/>
              <a:gd name="connsiteX3" fmla="*/ 77 w 21600"/>
              <a:gd name="connsiteY3" fmla="*/ 20344 h 21984"/>
              <a:gd name="connsiteX4" fmla="*/ 0 w 21600"/>
              <a:gd name="connsiteY4" fmla="*/ 0 h 21984"/>
              <a:gd name="connsiteX0" fmla="*/ 0 w 21600"/>
              <a:gd name="connsiteY0" fmla="*/ 0 h 20344"/>
              <a:gd name="connsiteX1" fmla="*/ 21600 w 21600"/>
              <a:gd name="connsiteY1" fmla="*/ 0 h 20344"/>
              <a:gd name="connsiteX2" fmla="*/ 21600 w 21600"/>
              <a:gd name="connsiteY2" fmla="*/ 20243 h 20344"/>
              <a:gd name="connsiteX3" fmla="*/ 77 w 21600"/>
              <a:gd name="connsiteY3" fmla="*/ 20344 h 20344"/>
              <a:gd name="connsiteX4" fmla="*/ 0 w 21600"/>
              <a:gd name="connsiteY4" fmla="*/ 0 h 20344"/>
              <a:gd name="connsiteX0" fmla="*/ 0 w 21600"/>
              <a:gd name="connsiteY0" fmla="*/ 0 h 20344"/>
              <a:gd name="connsiteX1" fmla="*/ 21600 w 21600"/>
              <a:gd name="connsiteY1" fmla="*/ 0 h 20344"/>
              <a:gd name="connsiteX2" fmla="*/ 21600 w 21600"/>
              <a:gd name="connsiteY2" fmla="*/ 20243 h 20344"/>
              <a:gd name="connsiteX3" fmla="*/ 77 w 21600"/>
              <a:gd name="connsiteY3" fmla="*/ 20344 h 20344"/>
              <a:gd name="connsiteX4" fmla="*/ 0 w 21600"/>
              <a:gd name="connsiteY4" fmla="*/ 0 h 2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344">
                <a:moveTo>
                  <a:pt x="0" y="0"/>
                </a:moveTo>
                <a:lnTo>
                  <a:pt x="21600" y="0"/>
                </a:lnTo>
                <a:lnTo>
                  <a:pt x="21600" y="20243"/>
                </a:lnTo>
                <a:lnTo>
                  <a:pt x="77" y="20344"/>
                </a:lnTo>
                <a:cubicBezTo>
                  <a:pt x="51" y="13563"/>
                  <a:pt x="26" y="6781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lowchart: Document 9"/>
          <p:cNvSpPr/>
          <p:nvPr/>
        </p:nvSpPr>
        <p:spPr>
          <a:xfrm rot="10800000">
            <a:off x="323193" y="3080850"/>
            <a:ext cx="1818444" cy="313423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  <a:gd name="connsiteX0" fmla="*/ 0 w 22349"/>
              <a:gd name="connsiteY0" fmla="*/ 0 h 21879"/>
              <a:gd name="connsiteX1" fmla="*/ 21600 w 22349"/>
              <a:gd name="connsiteY1" fmla="*/ 0 h 21879"/>
              <a:gd name="connsiteX2" fmla="*/ 22349 w 22349"/>
              <a:gd name="connsiteY2" fmla="*/ 20324 h 21879"/>
              <a:gd name="connsiteX3" fmla="*/ 0 w 22349"/>
              <a:gd name="connsiteY3" fmla="*/ 20172 h 21879"/>
              <a:gd name="connsiteX4" fmla="*/ 0 w 22349"/>
              <a:gd name="connsiteY4" fmla="*/ 0 h 21879"/>
              <a:gd name="connsiteX0" fmla="*/ 0 w 22349"/>
              <a:gd name="connsiteY0" fmla="*/ 0 h 20324"/>
              <a:gd name="connsiteX1" fmla="*/ 21600 w 22349"/>
              <a:gd name="connsiteY1" fmla="*/ 0 h 20324"/>
              <a:gd name="connsiteX2" fmla="*/ 22349 w 22349"/>
              <a:gd name="connsiteY2" fmla="*/ 20324 h 20324"/>
              <a:gd name="connsiteX3" fmla="*/ 0 w 22349"/>
              <a:gd name="connsiteY3" fmla="*/ 20172 h 20324"/>
              <a:gd name="connsiteX4" fmla="*/ 0 w 22349"/>
              <a:gd name="connsiteY4" fmla="*/ 0 h 20324"/>
              <a:gd name="connsiteX0" fmla="*/ 0 w 22349"/>
              <a:gd name="connsiteY0" fmla="*/ 0 h 20573"/>
              <a:gd name="connsiteX1" fmla="*/ 21600 w 22349"/>
              <a:gd name="connsiteY1" fmla="*/ 0 h 20573"/>
              <a:gd name="connsiteX2" fmla="*/ 22349 w 22349"/>
              <a:gd name="connsiteY2" fmla="*/ 20324 h 20573"/>
              <a:gd name="connsiteX3" fmla="*/ 214 w 22349"/>
              <a:gd name="connsiteY3" fmla="*/ 20573 h 20573"/>
              <a:gd name="connsiteX4" fmla="*/ 0 w 22349"/>
              <a:gd name="connsiteY4" fmla="*/ 0 h 20573"/>
              <a:gd name="connsiteX0" fmla="*/ 0 w 22349"/>
              <a:gd name="connsiteY0" fmla="*/ 0 h 20324"/>
              <a:gd name="connsiteX1" fmla="*/ 21600 w 22349"/>
              <a:gd name="connsiteY1" fmla="*/ 0 h 20324"/>
              <a:gd name="connsiteX2" fmla="*/ 22349 w 22349"/>
              <a:gd name="connsiteY2" fmla="*/ 20324 h 20324"/>
              <a:gd name="connsiteX3" fmla="*/ 321 w 22349"/>
              <a:gd name="connsiteY3" fmla="*/ 20286 h 20324"/>
              <a:gd name="connsiteX4" fmla="*/ 0 w 22349"/>
              <a:gd name="connsiteY4" fmla="*/ 0 h 20324"/>
              <a:gd name="connsiteX0" fmla="*/ 0 w 21921"/>
              <a:gd name="connsiteY0" fmla="*/ 0 h 20324"/>
              <a:gd name="connsiteX1" fmla="*/ 21600 w 21921"/>
              <a:gd name="connsiteY1" fmla="*/ 0 h 20324"/>
              <a:gd name="connsiteX2" fmla="*/ 21921 w 21921"/>
              <a:gd name="connsiteY2" fmla="*/ 20324 h 20324"/>
              <a:gd name="connsiteX3" fmla="*/ 321 w 21921"/>
              <a:gd name="connsiteY3" fmla="*/ 20286 h 20324"/>
              <a:gd name="connsiteX4" fmla="*/ 0 w 21921"/>
              <a:gd name="connsiteY4" fmla="*/ 0 h 2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1" h="20324">
                <a:moveTo>
                  <a:pt x="0" y="0"/>
                </a:moveTo>
                <a:lnTo>
                  <a:pt x="21600" y="0"/>
                </a:lnTo>
                <a:cubicBezTo>
                  <a:pt x="21850" y="6775"/>
                  <a:pt x="21671" y="13549"/>
                  <a:pt x="21921" y="20324"/>
                </a:cubicBezTo>
                <a:lnTo>
                  <a:pt x="321" y="20286"/>
                </a:lnTo>
                <a:cubicBezTo>
                  <a:pt x="250" y="13428"/>
                  <a:pt x="71" y="68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88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857488" y="2571744"/>
            <a:ext cx="6215106" cy="19236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				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Proiect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cofinan</a:t>
            </a:r>
            <a:r>
              <a:rPr lang="ro-RO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ț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			din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Fondul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Social European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prin</a:t>
            </a:r>
            <a:endParaRPr lang="en-US" sz="17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Programul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Opera</a:t>
            </a:r>
            <a:r>
              <a:rPr lang="ro-RO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ț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ional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Sectorial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Dezvoltarea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Resurselor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Umane</a:t>
            </a:r>
            <a:endParaRPr lang="en-US" sz="17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2007-2013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“</a:t>
            </a:r>
            <a:r>
              <a:rPr lang="ro-RO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nveste</a:t>
            </a:r>
            <a:r>
              <a:rPr lang="ro-RO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ș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te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o-RO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n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oameni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!”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Autoritate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de Management MMFPS – AMPOSDRU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Autoritate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de </a:t>
            </a:r>
            <a:r>
              <a:rPr lang="en-US" sz="17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Implementare</a:t>
            </a:r>
            <a:r>
              <a:rPr lang="en-US" sz="17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 OIRPOSDRU – BUCURESTI ILFOV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28926" y="4666316"/>
            <a:ext cx="6143668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AXA PRIORITARA 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o-RO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„Cresterea adaptabilitații lucratorilor și a intreprinderilor”</a:t>
            </a: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DOMENIUL MAJOR DE INTERVEN</a:t>
            </a:r>
            <a:r>
              <a:rPr lang="ro-RO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Ț</a:t>
            </a: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IE 3.2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„Formare și sprijin pentru intreprinderi și angajați pentru promovarea adaptabilitații”</a:t>
            </a:r>
            <a:endParaRPr lang="en-US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1" name="Picture 20" descr="logo f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59199">
            <a:off x="581237" y="3725752"/>
            <a:ext cx="1341839" cy="15384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9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38058" y="931323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9525" y="1531938"/>
            <a:ext cx="9144000" cy="5357812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336754" y="1857364"/>
            <a:ext cx="8572560" cy="442915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16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30837" y="1430712"/>
            <a:ext cx="3556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348038" y="2143125"/>
            <a:ext cx="529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Activitatile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re</a:t>
            </a:r>
            <a:r>
              <a:rPr lang="vi-VN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zultate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63" y="2944813"/>
            <a:ext cx="81438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ro-RO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Studiu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identificare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modelelor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europene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pentru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imbunatatirea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adaptabilitatiii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angajatilor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din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sectorul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sanitar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eaLnBrk="0" hangingPunct="0">
              <a:lnSpc>
                <a:spcPct val="150000"/>
              </a:lnSpc>
              <a:defRPr/>
            </a:pP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213" y="3679825"/>
            <a:ext cx="5689600" cy="2632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-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compararea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sistemelor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sanatate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din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trei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tari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selectate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din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regiunea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europe</a:t>
            </a:r>
            <a:r>
              <a:rPr lang="ro-RO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na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: FRANTA, SPANIA SI ROMANIA,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identificarea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unor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carente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in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sistemul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sanatate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romanesc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, 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dar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:</a:t>
            </a:r>
          </a:p>
          <a:p>
            <a:pPr algn="just" eaLnBrk="1" hangingPunct="1">
              <a:defRPr/>
            </a:pP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-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modalitati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motivare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a per</a:t>
            </a:r>
            <a:r>
              <a:rPr lang="ro-RO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onalului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medical</a:t>
            </a:r>
            <a:r>
              <a:rPr lang="ro-RO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,</a:t>
            </a:r>
            <a:endParaRPr lang="en-IE" altLang="en-US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-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modalitati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asigurare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a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calitătii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o-RO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actului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medical, </a:t>
            </a:r>
          </a:p>
          <a:p>
            <a:pPr algn="just" eaLnBrk="1" hangingPunct="1">
              <a:defRPr/>
            </a:pP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-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implicarea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unitătilor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sanitare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–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angajatorului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- in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formarea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continua a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personalului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medical</a:t>
            </a:r>
          </a:p>
          <a:p>
            <a:pPr algn="just" eaLnBrk="1" hangingPunct="1">
              <a:defRPr/>
            </a:pP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-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informatizarea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sistemului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sanitar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pentru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imbunatatirea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adaptabilitatii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la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locul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munca</a:t>
            </a:r>
            <a:endParaRPr lang="en-US" altLang="en-US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en-US" altLang="en-US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21522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3" name="Picture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3679825"/>
            <a:ext cx="20447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38058" y="931323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500188"/>
            <a:ext cx="9144000" cy="5357812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1856069"/>
            <a:ext cx="8572560" cy="442915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40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30837" y="1430712"/>
            <a:ext cx="3556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132138" y="2143125"/>
            <a:ext cx="550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Activitatile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rezultatele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63" y="2944813"/>
            <a:ext cx="81438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Analiza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identificare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modelelor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europene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pentru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imbunatatirea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adaptabilitatiii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angajatilor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din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sectorul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sanitar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188" y="3571875"/>
            <a:ext cx="5603875" cy="30924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Au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fost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specificate</a:t>
            </a:r>
            <a:endParaRPr lang="en-IE" altLang="en-US" sz="16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directiile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actiune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viitoare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in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vederea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cresterii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adaptabilitătii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fortei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munca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spatiul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european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, in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masura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in care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sistemul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sanatate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din Romania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va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fi reformat;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solutiile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implementate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cu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succes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alte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tari</a:t>
            </a:r>
            <a:r>
              <a:rPr lang="en-IE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europene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,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vor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creste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calitatea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serviciilor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sanatate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gradul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de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satisfactie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al </a:t>
            </a:r>
            <a:r>
              <a:rPr lang="en-IE" alt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pacientilor</a:t>
            </a:r>
            <a:r>
              <a:rPr lang="en-IE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en-US" altLang="en-US" dirty="0" smtClean="0"/>
          </a:p>
        </p:txBody>
      </p:sp>
      <p:pic>
        <p:nvPicPr>
          <p:cNvPr id="22546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TIC 2011-20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9038" y="3441700"/>
            <a:ext cx="2466975" cy="2592388"/>
          </a:xfrm>
          <a:prstGeom prst="rect">
            <a:avLst/>
          </a:prstGeom>
          <a:noFill/>
          <a:effectLst>
            <a:outerShdw dist="50800" dir="6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2700338" y="1643063"/>
            <a:ext cx="6443662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3059832" y="2039540"/>
            <a:ext cx="5807328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 flipH="1" flipV="1">
            <a:off x="7938" y="2681288"/>
            <a:ext cx="2476500" cy="42037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75"/>
              <a:gd name="connsiteX1" fmla="*/ 21600 w 21600"/>
              <a:gd name="connsiteY1" fmla="*/ 0 h 21475"/>
              <a:gd name="connsiteX2" fmla="*/ 21600 w 21600"/>
              <a:gd name="connsiteY2" fmla="*/ 17322 h 21475"/>
              <a:gd name="connsiteX3" fmla="*/ 77 w 21600"/>
              <a:gd name="connsiteY3" fmla="*/ 20344 h 21475"/>
              <a:gd name="connsiteX4" fmla="*/ 0 w 21600"/>
              <a:gd name="connsiteY4" fmla="*/ 0 h 21475"/>
              <a:gd name="connsiteX0" fmla="*/ 0 w 21600"/>
              <a:gd name="connsiteY0" fmla="*/ 0 h 21984"/>
              <a:gd name="connsiteX1" fmla="*/ 21600 w 21600"/>
              <a:gd name="connsiteY1" fmla="*/ 0 h 21984"/>
              <a:gd name="connsiteX2" fmla="*/ 21600 w 21600"/>
              <a:gd name="connsiteY2" fmla="*/ 20243 h 21984"/>
              <a:gd name="connsiteX3" fmla="*/ 77 w 21600"/>
              <a:gd name="connsiteY3" fmla="*/ 20344 h 21984"/>
              <a:gd name="connsiteX4" fmla="*/ 0 w 21600"/>
              <a:gd name="connsiteY4" fmla="*/ 0 h 21984"/>
              <a:gd name="connsiteX0" fmla="*/ 0 w 21600"/>
              <a:gd name="connsiteY0" fmla="*/ 0 h 20344"/>
              <a:gd name="connsiteX1" fmla="*/ 21600 w 21600"/>
              <a:gd name="connsiteY1" fmla="*/ 0 h 20344"/>
              <a:gd name="connsiteX2" fmla="*/ 21600 w 21600"/>
              <a:gd name="connsiteY2" fmla="*/ 20243 h 20344"/>
              <a:gd name="connsiteX3" fmla="*/ 77 w 21600"/>
              <a:gd name="connsiteY3" fmla="*/ 20344 h 20344"/>
              <a:gd name="connsiteX4" fmla="*/ 0 w 21600"/>
              <a:gd name="connsiteY4" fmla="*/ 0 h 20344"/>
              <a:gd name="connsiteX0" fmla="*/ 0 w 21600"/>
              <a:gd name="connsiteY0" fmla="*/ 0 h 20344"/>
              <a:gd name="connsiteX1" fmla="*/ 21600 w 21600"/>
              <a:gd name="connsiteY1" fmla="*/ 0 h 20344"/>
              <a:gd name="connsiteX2" fmla="*/ 21600 w 21600"/>
              <a:gd name="connsiteY2" fmla="*/ 20243 h 20344"/>
              <a:gd name="connsiteX3" fmla="*/ 77 w 21600"/>
              <a:gd name="connsiteY3" fmla="*/ 20344 h 20344"/>
              <a:gd name="connsiteX4" fmla="*/ 0 w 21600"/>
              <a:gd name="connsiteY4" fmla="*/ 0 h 2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344">
                <a:moveTo>
                  <a:pt x="0" y="0"/>
                </a:moveTo>
                <a:lnTo>
                  <a:pt x="21600" y="0"/>
                </a:lnTo>
                <a:lnTo>
                  <a:pt x="21600" y="20243"/>
                </a:lnTo>
                <a:lnTo>
                  <a:pt x="77" y="20344"/>
                </a:lnTo>
                <a:cubicBezTo>
                  <a:pt x="51" y="13563"/>
                  <a:pt x="26" y="6781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lowchart: Document 9"/>
          <p:cNvSpPr/>
          <p:nvPr/>
        </p:nvSpPr>
        <p:spPr>
          <a:xfrm rot="10800000">
            <a:off x="323193" y="3080850"/>
            <a:ext cx="1818444" cy="313423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  <a:gd name="connsiteX0" fmla="*/ 0 w 22349"/>
              <a:gd name="connsiteY0" fmla="*/ 0 h 21879"/>
              <a:gd name="connsiteX1" fmla="*/ 21600 w 22349"/>
              <a:gd name="connsiteY1" fmla="*/ 0 h 21879"/>
              <a:gd name="connsiteX2" fmla="*/ 22349 w 22349"/>
              <a:gd name="connsiteY2" fmla="*/ 20324 h 21879"/>
              <a:gd name="connsiteX3" fmla="*/ 0 w 22349"/>
              <a:gd name="connsiteY3" fmla="*/ 20172 h 21879"/>
              <a:gd name="connsiteX4" fmla="*/ 0 w 22349"/>
              <a:gd name="connsiteY4" fmla="*/ 0 h 21879"/>
              <a:gd name="connsiteX0" fmla="*/ 0 w 22349"/>
              <a:gd name="connsiteY0" fmla="*/ 0 h 20324"/>
              <a:gd name="connsiteX1" fmla="*/ 21600 w 22349"/>
              <a:gd name="connsiteY1" fmla="*/ 0 h 20324"/>
              <a:gd name="connsiteX2" fmla="*/ 22349 w 22349"/>
              <a:gd name="connsiteY2" fmla="*/ 20324 h 20324"/>
              <a:gd name="connsiteX3" fmla="*/ 0 w 22349"/>
              <a:gd name="connsiteY3" fmla="*/ 20172 h 20324"/>
              <a:gd name="connsiteX4" fmla="*/ 0 w 22349"/>
              <a:gd name="connsiteY4" fmla="*/ 0 h 20324"/>
              <a:gd name="connsiteX0" fmla="*/ 0 w 22349"/>
              <a:gd name="connsiteY0" fmla="*/ 0 h 20573"/>
              <a:gd name="connsiteX1" fmla="*/ 21600 w 22349"/>
              <a:gd name="connsiteY1" fmla="*/ 0 h 20573"/>
              <a:gd name="connsiteX2" fmla="*/ 22349 w 22349"/>
              <a:gd name="connsiteY2" fmla="*/ 20324 h 20573"/>
              <a:gd name="connsiteX3" fmla="*/ 214 w 22349"/>
              <a:gd name="connsiteY3" fmla="*/ 20573 h 20573"/>
              <a:gd name="connsiteX4" fmla="*/ 0 w 22349"/>
              <a:gd name="connsiteY4" fmla="*/ 0 h 20573"/>
              <a:gd name="connsiteX0" fmla="*/ 0 w 22349"/>
              <a:gd name="connsiteY0" fmla="*/ 0 h 20324"/>
              <a:gd name="connsiteX1" fmla="*/ 21600 w 22349"/>
              <a:gd name="connsiteY1" fmla="*/ 0 h 20324"/>
              <a:gd name="connsiteX2" fmla="*/ 22349 w 22349"/>
              <a:gd name="connsiteY2" fmla="*/ 20324 h 20324"/>
              <a:gd name="connsiteX3" fmla="*/ 321 w 22349"/>
              <a:gd name="connsiteY3" fmla="*/ 20286 h 20324"/>
              <a:gd name="connsiteX4" fmla="*/ 0 w 22349"/>
              <a:gd name="connsiteY4" fmla="*/ 0 h 20324"/>
              <a:gd name="connsiteX0" fmla="*/ 0 w 21921"/>
              <a:gd name="connsiteY0" fmla="*/ 0 h 20324"/>
              <a:gd name="connsiteX1" fmla="*/ 21600 w 21921"/>
              <a:gd name="connsiteY1" fmla="*/ 0 h 20324"/>
              <a:gd name="connsiteX2" fmla="*/ 21921 w 21921"/>
              <a:gd name="connsiteY2" fmla="*/ 20324 h 20324"/>
              <a:gd name="connsiteX3" fmla="*/ 321 w 21921"/>
              <a:gd name="connsiteY3" fmla="*/ 20286 h 20324"/>
              <a:gd name="connsiteX4" fmla="*/ 0 w 21921"/>
              <a:gd name="connsiteY4" fmla="*/ 0 h 2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1" h="20324">
                <a:moveTo>
                  <a:pt x="0" y="0"/>
                </a:moveTo>
                <a:lnTo>
                  <a:pt x="21600" y="0"/>
                </a:lnTo>
                <a:cubicBezTo>
                  <a:pt x="21850" y="6775"/>
                  <a:pt x="21671" y="13549"/>
                  <a:pt x="21921" y="20324"/>
                </a:cubicBezTo>
                <a:lnTo>
                  <a:pt x="321" y="20286"/>
                </a:lnTo>
                <a:cubicBezTo>
                  <a:pt x="250" y="13428"/>
                  <a:pt x="71" y="68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/>
              <a:t>beneficii am daca particip</a:t>
            </a:r>
            <a:endParaRPr lang="en-GB" dirty="0"/>
          </a:p>
        </p:txBody>
      </p:sp>
      <p:pic>
        <p:nvPicPr>
          <p:cNvPr id="23568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3"/>
          <p:cNvSpPr txBox="1">
            <a:spLocks/>
          </p:cNvSpPr>
          <p:nvPr/>
        </p:nvSpPr>
        <p:spPr>
          <a:xfrm>
            <a:off x="3071813" y="3152775"/>
            <a:ext cx="5786437" cy="27051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multumim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pentru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participare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!!!</a:t>
            </a:r>
            <a:r>
              <a:rPr lang="ro-RO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o-RO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9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23571" name="Picture 18" descr="tic3ai.gif"/>
          <p:cNvPicPr>
            <a:picLocks noChangeAspect="1"/>
          </p:cNvPicPr>
          <p:nvPr/>
        </p:nvPicPr>
        <p:blipFill>
          <a:blip r:embed="rId7" cstate="print">
            <a:lum bright="-22000" contrast="96000"/>
          </a:blip>
          <a:srcRect/>
          <a:stretch>
            <a:fillRect/>
          </a:stretch>
        </p:blipFill>
        <p:spPr bwMode="auto">
          <a:xfrm>
            <a:off x="3797300" y="3500438"/>
            <a:ext cx="39893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3" name="Picture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425" y="3892550"/>
            <a:ext cx="15335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2700338" y="1643063"/>
            <a:ext cx="6443662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3059832" y="2039540"/>
            <a:ext cx="5807328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 flipH="1" flipV="1">
            <a:off x="7938" y="2681288"/>
            <a:ext cx="2476500" cy="42037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75"/>
              <a:gd name="connsiteX1" fmla="*/ 21600 w 21600"/>
              <a:gd name="connsiteY1" fmla="*/ 0 h 21475"/>
              <a:gd name="connsiteX2" fmla="*/ 21600 w 21600"/>
              <a:gd name="connsiteY2" fmla="*/ 17322 h 21475"/>
              <a:gd name="connsiteX3" fmla="*/ 77 w 21600"/>
              <a:gd name="connsiteY3" fmla="*/ 20344 h 21475"/>
              <a:gd name="connsiteX4" fmla="*/ 0 w 21600"/>
              <a:gd name="connsiteY4" fmla="*/ 0 h 21475"/>
              <a:gd name="connsiteX0" fmla="*/ 0 w 21600"/>
              <a:gd name="connsiteY0" fmla="*/ 0 h 21984"/>
              <a:gd name="connsiteX1" fmla="*/ 21600 w 21600"/>
              <a:gd name="connsiteY1" fmla="*/ 0 h 21984"/>
              <a:gd name="connsiteX2" fmla="*/ 21600 w 21600"/>
              <a:gd name="connsiteY2" fmla="*/ 20243 h 21984"/>
              <a:gd name="connsiteX3" fmla="*/ 77 w 21600"/>
              <a:gd name="connsiteY3" fmla="*/ 20344 h 21984"/>
              <a:gd name="connsiteX4" fmla="*/ 0 w 21600"/>
              <a:gd name="connsiteY4" fmla="*/ 0 h 21984"/>
              <a:gd name="connsiteX0" fmla="*/ 0 w 21600"/>
              <a:gd name="connsiteY0" fmla="*/ 0 h 20344"/>
              <a:gd name="connsiteX1" fmla="*/ 21600 w 21600"/>
              <a:gd name="connsiteY1" fmla="*/ 0 h 20344"/>
              <a:gd name="connsiteX2" fmla="*/ 21600 w 21600"/>
              <a:gd name="connsiteY2" fmla="*/ 20243 h 20344"/>
              <a:gd name="connsiteX3" fmla="*/ 77 w 21600"/>
              <a:gd name="connsiteY3" fmla="*/ 20344 h 20344"/>
              <a:gd name="connsiteX4" fmla="*/ 0 w 21600"/>
              <a:gd name="connsiteY4" fmla="*/ 0 h 20344"/>
              <a:gd name="connsiteX0" fmla="*/ 0 w 21600"/>
              <a:gd name="connsiteY0" fmla="*/ 0 h 20344"/>
              <a:gd name="connsiteX1" fmla="*/ 21600 w 21600"/>
              <a:gd name="connsiteY1" fmla="*/ 0 h 20344"/>
              <a:gd name="connsiteX2" fmla="*/ 21600 w 21600"/>
              <a:gd name="connsiteY2" fmla="*/ 20243 h 20344"/>
              <a:gd name="connsiteX3" fmla="*/ 77 w 21600"/>
              <a:gd name="connsiteY3" fmla="*/ 20344 h 20344"/>
              <a:gd name="connsiteX4" fmla="*/ 0 w 21600"/>
              <a:gd name="connsiteY4" fmla="*/ 0 h 2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344">
                <a:moveTo>
                  <a:pt x="0" y="0"/>
                </a:moveTo>
                <a:lnTo>
                  <a:pt x="21600" y="0"/>
                </a:lnTo>
                <a:lnTo>
                  <a:pt x="21600" y="20243"/>
                </a:lnTo>
                <a:lnTo>
                  <a:pt x="77" y="20344"/>
                </a:lnTo>
                <a:cubicBezTo>
                  <a:pt x="51" y="13563"/>
                  <a:pt x="26" y="6781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lowchart: Document 9"/>
          <p:cNvSpPr/>
          <p:nvPr/>
        </p:nvSpPr>
        <p:spPr>
          <a:xfrm rot="10800000">
            <a:off x="323193" y="3080850"/>
            <a:ext cx="1818444" cy="313423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  <a:gd name="connsiteX0" fmla="*/ 0 w 22349"/>
              <a:gd name="connsiteY0" fmla="*/ 0 h 21879"/>
              <a:gd name="connsiteX1" fmla="*/ 21600 w 22349"/>
              <a:gd name="connsiteY1" fmla="*/ 0 h 21879"/>
              <a:gd name="connsiteX2" fmla="*/ 22349 w 22349"/>
              <a:gd name="connsiteY2" fmla="*/ 20324 h 21879"/>
              <a:gd name="connsiteX3" fmla="*/ 0 w 22349"/>
              <a:gd name="connsiteY3" fmla="*/ 20172 h 21879"/>
              <a:gd name="connsiteX4" fmla="*/ 0 w 22349"/>
              <a:gd name="connsiteY4" fmla="*/ 0 h 21879"/>
              <a:gd name="connsiteX0" fmla="*/ 0 w 22349"/>
              <a:gd name="connsiteY0" fmla="*/ 0 h 20324"/>
              <a:gd name="connsiteX1" fmla="*/ 21600 w 22349"/>
              <a:gd name="connsiteY1" fmla="*/ 0 h 20324"/>
              <a:gd name="connsiteX2" fmla="*/ 22349 w 22349"/>
              <a:gd name="connsiteY2" fmla="*/ 20324 h 20324"/>
              <a:gd name="connsiteX3" fmla="*/ 0 w 22349"/>
              <a:gd name="connsiteY3" fmla="*/ 20172 h 20324"/>
              <a:gd name="connsiteX4" fmla="*/ 0 w 22349"/>
              <a:gd name="connsiteY4" fmla="*/ 0 h 20324"/>
              <a:gd name="connsiteX0" fmla="*/ 0 w 22349"/>
              <a:gd name="connsiteY0" fmla="*/ 0 h 20573"/>
              <a:gd name="connsiteX1" fmla="*/ 21600 w 22349"/>
              <a:gd name="connsiteY1" fmla="*/ 0 h 20573"/>
              <a:gd name="connsiteX2" fmla="*/ 22349 w 22349"/>
              <a:gd name="connsiteY2" fmla="*/ 20324 h 20573"/>
              <a:gd name="connsiteX3" fmla="*/ 214 w 22349"/>
              <a:gd name="connsiteY3" fmla="*/ 20573 h 20573"/>
              <a:gd name="connsiteX4" fmla="*/ 0 w 22349"/>
              <a:gd name="connsiteY4" fmla="*/ 0 h 20573"/>
              <a:gd name="connsiteX0" fmla="*/ 0 w 22349"/>
              <a:gd name="connsiteY0" fmla="*/ 0 h 20324"/>
              <a:gd name="connsiteX1" fmla="*/ 21600 w 22349"/>
              <a:gd name="connsiteY1" fmla="*/ 0 h 20324"/>
              <a:gd name="connsiteX2" fmla="*/ 22349 w 22349"/>
              <a:gd name="connsiteY2" fmla="*/ 20324 h 20324"/>
              <a:gd name="connsiteX3" fmla="*/ 321 w 22349"/>
              <a:gd name="connsiteY3" fmla="*/ 20286 h 20324"/>
              <a:gd name="connsiteX4" fmla="*/ 0 w 22349"/>
              <a:gd name="connsiteY4" fmla="*/ 0 h 20324"/>
              <a:gd name="connsiteX0" fmla="*/ 0 w 21921"/>
              <a:gd name="connsiteY0" fmla="*/ 0 h 20324"/>
              <a:gd name="connsiteX1" fmla="*/ 21600 w 21921"/>
              <a:gd name="connsiteY1" fmla="*/ 0 h 20324"/>
              <a:gd name="connsiteX2" fmla="*/ 21921 w 21921"/>
              <a:gd name="connsiteY2" fmla="*/ 20324 h 20324"/>
              <a:gd name="connsiteX3" fmla="*/ 321 w 21921"/>
              <a:gd name="connsiteY3" fmla="*/ 20286 h 20324"/>
              <a:gd name="connsiteX4" fmla="*/ 0 w 21921"/>
              <a:gd name="connsiteY4" fmla="*/ 0 h 2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1" h="20324">
                <a:moveTo>
                  <a:pt x="0" y="0"/>
                </a:moveTo>
                <a:lnTo>
                  <a:pt x="21600" y="0"/>
                </a:lnTo>
                <a:cubicBezTo>
                  <a:pt x="21850" y="6775"/>
                  <a:pt x="21671" y="13549"/>
                  <a:pt x="21921" y="20324"/>
                </a:cubicBezTo>
                <a:lnTo>
                  <a:pt x="321" y="20286"/>
                </a:lnTo>
                <a:cubicBezTo>
                  <a:pt x="250" y="13428"/>
                  <a:pt x="71" y="68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/>
              <a:t>beneficii am daca particip</a:t>
            </a:r>
            <a:endParaRPr lang="en-GB" dirty="0"/>
          </a:p>
        </p:txBody>
      </p:sp>
      <p:pic>
        <p:nvPicPr>
          <p:cNvPr id="24592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3"/>
          <p:cNvSpPr txBox="1">
            <a:spLocks/>
          </p:cNvSpPr>
          <p:nvPr/>
        </p:nvSpPr>
        <p:spPr>
          <a:xfrm>
            <a:off x="3071813" y="3152775"/>
            <a:ext cx="5786437" cy="27051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Pentru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informa</a:t>
            </a:r>
            <a:r>
              <a:rPr lang="ro-RO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ț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ii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suplimentare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privind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proiectul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contacta</a:t>
            </a:r>
            <a:r>
              <a:rPr lang="ro-RO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ț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:</a:t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Ordinul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Asistentilor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Medicali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Generalisti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,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Moaselor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Asistentilor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Medicali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din Romania </a:t>
            </a:r>
          </a:p>
          <a:p>
            <a:pPr algn="ctr" eaLnBrk="1" hangingPunct="1"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/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Str.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Inginer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Zablovschi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, nr. 76, sector 1,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Bucuresti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, Romania</a:t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e-mail: oammromania@yahoo.com</a:t>
            </a:r>
            <a:r>
              <a:rPr lang="ro-RO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/>
            </a:r>
            <a:br>
              <a:rPr lang="ro-RO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</a:br>
            <a:endParaRPr lang="en-US" altLang="en-US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5379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chemeClr val="tx1"/>
                </a:solidFill>
              </a:rPr>
              <a:t>Proiect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cofinanțat</a:t>
            </a:r>
            <a:r>
              <a:rPr lang="en-US" sz="1000" dirty="0">
                <a:solidFill>
                  <a:schemeClr val="tx1"/>
                </a:solidFill>
              </a:rPr>
              <a:t> din </a:t>
            </a:r>
            <a:r>
              <a:rPr lang="en-US" sz="1000" dirty="0" err="1">
                <a:solidFill>
                  <a:schemeClr val="tx1"/>
                </a:solidFill>
              </a:rPr>
              <a:t>Fondul</a:t>
            </a:r>
            <a:r>
              <a:rPr lang="en-US" sz="1000" dirty="0">
                <a:solidFill>
                  <a:schemeClr val="tx1"/>
                </a:solidFill>
              </a:rPr>
              <a:t> Social European </a:t>
            </a:r>
            <a:r>
              <a:rPr lang="en-US" sz="1000" dirty="0" err="1">
                <a:solidFill>
                  <a:schemeClr val="tx1"/>
                </a:solidFill>
              </a:rPr>
              <a:t>prin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Programul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Operațional</a:t>
            </a:r>
            <a:r>
              <a:rPr lang="en-US" sz="1000" dirty="0">
                <a:solidFill>
                  <a:schemeClr val="tx1"/>
                </a:solidFill>
              </a:rPr>
              <a:t> Sectorial </a:t>
            </a:r>
            <a:r>
              <a:rPr lang="en-US" sz="1000" dirty="0" err="1">
                <a:solidFill>
                  <a:schemeClr val="tx1"/>
                </a:solidFill>
              </a:rPr>
              <a:t>pentru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Dezvoltarea</a:t>
            </a:r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Resurselor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Umane</a:t>
            </a:r>
            <a:r>
              <a:rPr lang="en-US" sz="1000" dirty="0">
                <a:solidFill>
                  <a:schemeClr val="tx1"/>
                </a:solidFill>
              </a:rPr>
              <a:t> 2007-2013 - </a:t>
            </a:r>
            <a:r>
              <a:rPr lang="en-US" sz="1000" dirty="0" err="1">
                <a:solidFill>
                  <a:schemeClr val="tx1"/>
                </a:solidFill>
              </a:rPr>
              <a:t>Inve</a:t>
            </a:r>
            <a:r>
              <a:rPr lang="ro-RO" sz="1000" dirty="0">
                <a:solidFill>
                  <a:schemeClr val="tx1"/>
                </a:solidFill>
              </a:rPr>
              <a:t>s</a:t>
            </a:r>
            <a:r>
              <a:rPr lang="en-US" sz="1000" dirty="0" err="1">
                <a:solidFill>
                  <a:schemeClr val="tx1"/>
                </a:solidFill>
              </a:rPr>
              <a:t>tește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in </a:t>
            </a:r>
            <a:r>
              <a:rPr lang="en-US" sz="1000" dirty="0" err="1">
                <a:solidFill>
                  <a:schemeClr val="tx1"/>
                </a:solidFill>
              </a:rPr>
              <a:t>oameni</a:t>
            </a:r>
            <a:r>
              <a:rPr lang="en-US" sz="1000" dirty="0">
                <a:solidFill>
                  <a:schemeClr val="tx1"/>
                </a:solidFill>
              </a:rPr>
              <a:t>! </a:t>
            </a:r>
            <a:endParaRPr lang="ro-RO" sz="1000" dirty="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chemeClr val="tx1"/>
                </a:solidFill>
              </a:rPr>
              <a:t>Titlul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proiectului</a:t>
            </a:r>
            <a:r>
              <a:rPr lang="en-US" sz="1000" dirty="0">
                <a:solidFill>
                  <a:schemeClr val="tx1"/>
                </a:solidFill>
              </a:rPr>
              <a:t> “E-Nursing: Program de </a:t>
            </a:r>
            <a:r>
              <a:rPr lang="en-US" sz="1000" dirty="0" err="1">
                <a:solidFill>
                  <a:schemeClr val="tx1"/>
                </a:solidFill>
              </a:rPr>
              <a:t>instruire</a:t>
            </a:r>
            <a:r>
              <a:rPr lang="en-US" sz="1000" dirty="0">
                <a:solidFill>
                  <a:schemeClr val="tx1"/>
                </a:solidFill>
              </a:rPr>
              <a:t> in </a:t>
            </a:r>
            <a:r>
              <a:rPr lang="en-US" sz="1000" dirty="0" err="1">
                <a:solidFill>
                  <a:schemeClr val="tx1"/>
                </a:solidFill>
              </a:rPr>
              <a:t>tehnologia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informatiei</a:t>
            </a:r>
            <a:r>
              <a:rPr lang="en-US" sz="1000" dirty="0">
                <a:solidFill>
                  <a:schemeClr val="tx1"/>
                </a:solidFill>
              </a:rPr>
              <a:t> a </a:t>
            </a:r>
            <a:r>
              <a:rPr lang="en-US" sz="1000" dirty="0" err="1">
                <a:solidFill>
                  <a:schemeClr val="tx1"/>
                </a:solidFill>
              </a:rPr>
              <a:t>asistentilor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medicali</a:t>
            </a:r>
            <a:r>
              <a:rPr lang="en-US" sz="1000" dirty="0">
                <a:solidFill>
                  <a:schemeClr val="tx1"/>
                </a:solidFill>
              </a:rPr>
              <a:t>, in </a:t>
            </a:r>
            <a:r>
              <a:rPr lang="en-US" sz="1000" dirty="0" err="1">
                <a:solidFill>
                  <a:schemeClr val="tx1"/>
                </a:solidFill>
              </a:rPr>
              <a:t>contextul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informatizarii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sistemului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sanitar</a:t>
            </a:r>
            <a:r>
              <a:rPr lang="en-US" sz="1000" dirty="0">
                <a:solidFill>
                  <a:schemeClr val="tx1"/>
                </a:solidFill>
              </a:rPr>
              <a:t>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Contract nr. </a:t>
            </a:r>
            <a:r>
              <a:rPr lang="ro-RO" sz="1000" dirty="0">
                <a:solidFill>
                  <a:schemeClr val="tx1"/>
                </a:solidFill>
              </a:rPr>
              <a:t>POSDRU/81/3.2/S/57946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4595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6" name="Picture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425" y="3892550"/>
            <a:ext cx="14668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5143500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3"/>
          </p:cNvCxnSpPr>
          <p:nvPr/>
        </p:nvCxnSpPr>
        <p:spPr>
          <a:xfrm rot="10800000">
            <a:off x="9145588" y="0"/>
            <a:ext cx="11112" cy="246697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85720" y="2157511"/>
            <a:ext cx="4563152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 flipH="1" flipV="1">
            <a:off x="5357813" y="1992313"/>
            <a:ext cx="3822700" cy="486568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866"/>
              <a:gd name="connsiteY0" fmla="*/ 0 h 21833"/>
              <a:gd name="connsiteX1" fmla="*/ 21600 w 21866"/>
              <a:gd name="connsiteY1" fmla="*/ 0 h 21833"/>
              <a:gd name="connsiteX2" fmla="*/ 21866 w 21866"/>
              <a:gd name="connsiteY2" fmla="*/ 20153 h 21833"/>
              <a:gd name="connsiteX3" fmla="*/ 0 w 21866"/>
              <a:gd name="connsiteY3" fmla="*/ 20172 h 21833"/>
              <a:gd name="connsiteX4" fmla="*/ 0 w 21866"/>
              <a:gd name="connsiteY4" fmla="*/ 0 h 21833"/>
              <a:gd name="connsiteX0" fmla="*/ 0 w 21866"/>
              <a:gd name="connsiteY0" fmla="*/ 0 h 20172"/>
              <a:gd name="connsiteX1" fmla="*/ 21600 w 21866"/>
              <a:gd name="connsiteY1" fmla="*/ 0 h 20172"/>
              <a:gd name="connsiteX2" fmla="*/ 21866 w 21866"/>
              <a:gd name="connsiteY2" fmla="*/ 20153 h 20172"/>
              <a:gd name="connsiteX3" fmla="*/ 0 w 21866"/>
              <a:gd name="connsiteY3" fmla="*/ 20172 h 20172"/>
              <a:gd name="connsiteX4" fmla="*/ 0 w 21866"/>
              <a:gd name="connsiteY4" fmla="*/ 0 h 20172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0 w 21866"/>
              <a:gd name="connsiteY3" fmla="*/ 19032 h 20153"/>
              <a:gd name="connsiteX4" fmla="*/ 0 w 21866"/>
              <a:gd name="connsiteY4" fmla="*/ 0 h 20153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0 w 21866"/>
              <a:gd name="connsiteY3" fmla="*/ 19032 h 20153"/>
              <a:gd name="connsiteX4" fmla="*/ 0 w 21866"/>
              <a:gd name="connsiteY4" fmla="*/ 0 h 20153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133 w 21866"/>
              <a:gd name="connsiteY3" fmla="*/ 18186 h 20153"/>
              <a:gd name="connsiteX4" fmla="*/ 0 w 21866"/>
              <a:gd name="connsiteY4" fmla="*/ 0 h 20153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133 w 21866"/>
              <a:gd name="connsiteY3" fmla="*/ 18186 h 20153"/>
              <a:gd name="connsiteX4" fmla="*/ 0 w 21866"/>
              <a:gd name="connsiteY4" fmla="*/ 0 h 2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6" h="20153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866" y="14379"/>
                  <a:pt x="21866" y="20153"/>
                </a:cubicBezTo>
                <a:cubicBezTo>
                  <a:pt x="11066" y="20153"/>
                  <a:pt x="10600" y="18443"/>
                  <a:pt x="133" y="18186"/>
                </a:cubicBezTo>
                <a:cubicBezTo>
                  <a:pt x="89" y="12124"/>
                  <a:pt x="44" y="606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lowchart: Document 9"/>
          <p:cNvSpPr/>
          <p:nvPr/>
        </p:nvSpPr>
        <p:spPr>
          <a:xfrm rot="10800000">
            <a:off x="5411442" y="2289904"/>
            <a:ext cx="3393213" cy="384587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  <a:gd name="connsiteX0" fmla="*/ 340 w 21940"/>
              <a:gd name="connsiteY0" fmla="*/ 0 h 19234"/>
              <a:gd name="connsiteX1" fmla="*/ 21940 w 21940"/>
              <a:gd name="connsiteY1" fmla="*/ 0 h 19234"/>
              <a:gd name="connsiteX2" fmla="*/ 21940 w 21940"/>
              <a:gd name="connsiteY2" fmla="*/ 16598 h 19234"/>
              <a:gd name="connsiteX3" fmla="*/ 0 w 21940"/>
              <a:gd name="connsiteY3" fmla="*/ 17838 h 19234"/>
              <a:gd name="connsiteX4" fmla="*/ 340 w 21940"/>
              <a:gd name="connsiteY4" fmla="*/ 0 h 19234"/>
              <a:gd name="connsiteX0" fmla="*/ 340 w 21940"/>
              <a:gd name="connsiteY0" fmla="*/ 0 h 18850"/>
              <a:gd name="connsiteX1" fmla="*/ 21940 w 21940"/>
              <a:gd name="connsiteY1" fmla="*/ 0 h 18850"/>
              <a:gd name="connsiteX2" fmla="*/ 21940 w 21940"/>
              <a:gd name="connsiteY2" fmla="*/ 16598 h 18850"/>
              <a:gd name="connsiteX3" fmla="*/ 0 w 21940"/>
              <a:gd name="connsiteY3" fmla="*/ 17838 h 18850"/>
              <a:gd name="connsiteX4" fmla="*/ 340 w 21940"/>
              <a:gd name="connsiteY4" fmla="*/ 0 h 18850"/>
              <a:gd name="connsiteX0" fmla="*/ 340 w 21940"/>
              <a:gd name="connsiteY0" fmla="*/ 0 h 21515"/>
              <a:gd name="connsiteX1" fmla="*/ 21940 w 21940"/>
              <a:gd name="connsiteY1" fmla="*/ 0 h 21515"/>
              <a:gd name="connsiteX2" fmla="*/ 21855 w 21940"/>
              <a:gd name="connsiteY2" fmla="*/ 21515 h 21515"/>
              <a:gd name="connsiteX3" fmla="*/ 0 w 21940"/>
              <a:gd name="connsiteY3" fmla="*/ 17838 h 21515"/>
              <a:gd name="connsiteX4" fmla="*/ 340 w 21940"/>
              <a:gd name="connsiteY4" fmla="*/ 0 h 21515"/>
              <a:gd name="connsiteX0" fmla="*/ 425 w 22025"/>
              <a:gd name="connsiteY0" fmla="*/ 0 h 21543"/>
              <a:gd name="connsiteX1" fmla="*/ 22025 w 22025"/>
              <a:gd name="connsiteY1" fmla="*/ 0 h 21543"/>
              <a:gd name="connsiteX2" fmla="*/ 21940 w 22025"/>
              <a:gd name="connsiteY2" fmla="*/ 21515 h 21543"/>
              <a:gd name="connsiteX3" fmla="*/ 0 w 22025"/>
              <a:gd name="connsiteY3" fmla="*/ 19129 h 21543"/>
              <a:gd name="connsiteX4" fmla="*/ 425 w 22025"/>
              <a:gd name="connsiteY4" fmla="*/ 0 h 21543"/>
              <a:gd name="connsiteX0" fmla="*/ 425 w 22025"/>
              <a:gd name="connsiteY0" fmla="*/ 0 h 21515"/>
              <a:gd name="connsiteX1" fmla="*/ 22025 w 22025"/>
              <a:gd name="connsiteY1" fmla="*/ 0 h 21515"/>
              <a:gd name="connsiteX2" fmla="*/ 21940 w 22025"/>
              <a:gd name="connsiteY2" fmla="*/ 21515 h 21515"/>
              <a:gd name="connsiteX3" fmla="*/ 0 w 22025"/>
              <a:gd name="connsiteY3" fmla="*/ 19129 h 21515"/>
              <a:gd name="connsiteX4" fmla="*/ 425 w 22025"/>
              <a:gd name="connsiteY4" fmla="*/ 0 h 21515"/>
              <a:gd name="connsiteX0" fmla="*/ 425 w 22025"/>
              <a:gd name="connsiteY0" fmla="*/ 0 h 21515"/>
              <a:gd name="connsiteX1" fmla="*/ 22025 w 22025"/>
              <a:gd name="connsiteY1" fmla="*/ 0 h 21515"/>
              <a:gd name="connsiteX2" fmla="*/ 21940 w 22025"/>
              <a:gd name="connsiteY2" fmla="*/ 21515 h 21515"/>
              <a:gd name="connsiteX3" fmla="*/ 0 w 22025"/>
              <a:gd name="connsiteY3" fmla="*/ 19129 h 21515"/>
              <a:gd name="connsiteX4" fmla="*/ 425 w 22025"/>
              <a:gd name="connsiteY4" fmla="*/ 0 h 21515"/>
              <a:gd name="connsiteX0" fmla="*/ 425 w 22025"/>
              <a:gd name="connsiteY0" fmla="*/ 0 h 21515"/>
              <a:gd name="connsiteX1" fmla="*/ 22025 w 22025"/>
              <a:gd name="connsiteY1" fmla="*/ 0 h 21515"/>
              <a:gd name="connsiteX2" fmla="*/ 21940 w 22025"/>
              <a:gd name="connsiteY2" fmla="*/ 21515 h 21515"/>
              <a:gd name="connsiteX3" fmla="*/ 0 w 22025"/>
              <a:gd name="connsiteY3" fmla="*/ 19129 h 21515"/>
              <a:gd name="connsiteX4" fmla="*/ 425 w 22025"/>
              <a:gd name="connsiteY4" fmla="*/ 0 h 2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5" h="21515">
                <a:moveTo>
                  <a:pt x="425" y="0"/>
                </a:moveTo>
                <a:lnTo>
                  <a:pt x="22025" y="0"/>
                </a:lnTo>
                <a:cubicBezTo>
                  <a:pt x="21997" y="7172"/>
                  <a:pt x="21968" y="14343"/>
                  <a:pt x="21940" y="21515"/>
                </a:cubicBezTo>
                <a:cubicBezTo>
                  <a:pt x="11140" y="21515"/>
                  <a:pt x="11565" y="20247"/>
                  <a:pt x="0" y="19129"/>
                </a:cubicBezTo>
                <a:cubicBezTo>
                  <a:pt x="113" y="13183"/>
                  <a:pt x="312" y="5946"/>
                  <a:pt x="42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112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9"/>
          <p:cNvSpPr txBox="1">
            <a:spLocks/>
          </p:cNvSpPr>
          <p:nvPr/>
        </p:nvSpPr>
        <p:spPr bwMode="auto">
          <a:xfrm>
            <a:off x="285720" y="2974979"/>
            <a:ext cx="457203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07950" algn="ctr">
              <a:defRPr/>
            </a:pPr>
            <a:r>
              <a:rPr lang="ro-RO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</a:rPr>
              <a:t/>
            </a:r>
            <a:br>
              <a:rPr lang="ro-RO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</a:rPr>
            </a:br>
            <a:endParaRPr lang="en-US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</a:endParaRPr>
          </a:p>
          <a:p>
            <a:pPr marL="58738" indent="107950" algn="ctr">
              <a:defRPr/>
            </a:pP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Proiectul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na</a:t>
            </a:r>
            <a:r>
              <a:rPr lang="ro-RO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ional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strategic </a:t>
            </a:r>
          </a:p>
          <a:p>
            <a:pPr marL="58738" indent="107950" algn="ctr">
              <a:defRPr/>
            </a:pP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s-a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derulat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o-RO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n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perioada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b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o-RO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01.01.2011 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– </a:t>
            </a:r>
            <a:r>
              <a:rPr lang="ro-RO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31.12.2013 </a:t>
            </a:r>
            <a:endParaRPr lang="en-US" sz="2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58738" indent="107950" algn="ctr">
              <a:defRPr/>
            </a:pPr>
            <a:endParaRPr lang="en-US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58738" indent="107950" algn="ctr">
              <a:defRPr/>
            </a:pPr>
            <a:r>
              <a:rPr lang="en-US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si</a:t>
            </a: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a </a:t>
            </a:r>
            <a:r>
              <a:rPr lang="en-US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fost</a:t>
            </a: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implementat</a:t>
            </a: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de 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4282" y="4505934"/>
            <a:ext cx="471490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Ordinul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Asistentilor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Medicali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Generalisti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,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Moaselor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si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Asistentilor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Medicali</a:t>
            </a:r>
            <a:r>
              <a:rPr lang="en-US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din Roman</a:t>
            </a: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</a:t>
            </a: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n </a:t>
            </a:r>
            <a:r>
              <a:rPr lang="en-US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parteneriat</a:t>
            </a: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cu: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3504" y="2643182"/>
            <a:ext cx="392909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Federa</a:t>
            </a:r>
            <a:r>
              <a:rPr lang="ro-RO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ia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 SANITAS din Rom</a:t>
            </a:r>
            <a:r>
              <a:rPr lang="ro-RO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ania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Asociatia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,,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Centrul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Roman de Initiative”</a:t>
            </a:r>
          </a:p>
          <a:p>
            <a:pPr marL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Nursing and Midwifery Board of Ireland</a:t>
            </a:r>
          </a:p>
          <a:p>
            <a:pPr marL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Consejo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 General de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Enfermeria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2" name="Curved Right Arrow 21"/>
          <p:cNvSpPr/>
          <p:nvPr/>
        </p:nvSpPr>
        <p:spPr>
          <a:xfrm rot="14836881">
            <a:off x="4509593" y="4043674"/>
            <a:ext cx="1065388" cy="2875146"/>
          </a:xfrm>
          <a:prstGeom prst="curvedRightArrow">
            <a:avLst>
              <a:gd name="adj1" fmla="val 20296"/>
              <a:gd name="adj2" fmla="val 30503"/>
              <a:gd name="adj3" fmla="val 62279"/>
            </a:avLst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  <a:effectLst>
            <a:outerShdw blurRad="330200" dist="368300" dir="9540000" sx="33000" sy="33000" algn="ctr" rotWithShape="0">
              <a:srgbClr val="000000"/>
            </a:outerShdw>
          </a:effectLst>
          <a:scene3d>
            <a:camera prst="orthographicFront"/>
            <a:lightRig rig="sunse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partene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4429132"/>
            <a:ext cx="1600199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11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411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9144000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2039540"/>
            <a:ext cx="8572560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32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30837" y="1430712"/>
            <a:ext cx="35560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OBIECTIVUL GENERAL</a:t>
            </a:r>
          </a:p>
        </p:txBody>
      </p:sp>
      <p:pic>
        <p:nvPicPr>
          <p:cNvPr id="5134" name="Picture 18" descr="tic3ai.gif"/>
          <p:cNvPicPr>
            <a:picLocks noChangeAspect="1"/>
          </p:cNvPicPr>
          <p:nvPr/>
        </p:nvPicPr>
        <p:blipFill>
          <a:blip r:embed="rId7" cstate="print">
            <a:lum bright="70000" contrast="-44000"/>
          </a:blip>
          <a:srcRect/>
          <a:stretch>
            <a:fillRect/>
          </a:stretch>
        </p:blipFill>
        <p:spPr bwMode="auto">
          <a:xfrm>
            <a:off x="1714500" y="2643188"/>
            <a:ext cx="53578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39552" y="3179775"/>
            <a:ext cx="7848872" cy="20351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o-RO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	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constituie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cresterea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adaptabilitatii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competitivitatii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personalului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din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sectorul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sanitar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prin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participarea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cursuri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instruire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certificare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competentelor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TIC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schimburi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experienta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transnationale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facilitandu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-se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astfel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dezvoltarea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competentelor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angajatilor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din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sectorul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sanitar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in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concordanta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cu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aspiratiile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profesionale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cu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piata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muncii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fr-FR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6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513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5143500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3"/>
          </p:cNvCxnSpPr>
          <p:nvPr/>
        </p:nvCxnSpPr>
        <p:spPr>
          <a:xfrm rot="10800000">
            <a:off x="9145588" y="0"/>
            <a:ext cx="11112" cy="246697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2039540"/>
            <a:ext cx="4563152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 flipH="1" flipV="1">
            <a:off x="5357813" y="1992313"/>
            <a:ext cx="3822700" cy="486568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866"/>
              <a:gd name="connsiteY0" fmla="*/ 0 h 21833"/>
              <a:gd name="connsiteX1" fmla="*/ 21600 w 21866"/>
              <a:gd name="connsiteY1" fmla="*/ 0 h 21833"/>
              <a:gd name="connsiteX2" fmla="*/ 21866 w 21866"/>
              <a:gd name="connsiteY2" fmla="*/ 20153 h 21833"/>
              <a:gd name="connsiteX3" fmla="*/ 0 w 21866"/>
              <a:gd name="connsiteY3" fmla="*/ 20172 h 21833"/>
              <a:gd name="connsiteX4" fmla="*/ 0 w 21866"/>
              <a:gd name="connsiteY4" fmla="*/ 0 h 21833"/>
              <a:gd name="connsiteX0" fmla="*/ 0 w 21866"/>
              <a:gd name="connsiteY0" fmla="*/ 0 h 20172"/>
              <a:gd name="connsiteX1" fmla="*/ 21600 w 21866"/>
              <a:gd name="connsiteY1" fmla="*/ 0 h 20172"/>
              <a:gd name="connsiteX2" fmla="*/ 21866 w 21866"/>
              <a:gd name="connsiteY2" fmla="*/ 20153 h 20172"/>
              <a:gd name="connsiteX3" fmla="*/ 0 w 21866"/>
              <a:gd name="connsiteY3" fmla="*/ 20172 h 20172"/>
              <a:gd name="connsiteX4" fmla="*/ 0 w 21866"/>
              <a:gd name="connsiteY4" fmla="*/ 0 h 20172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0 w 21866"/>
              <a:gd name="connsiteY3" fmla="*/ 19032 h 20153"/>
              <a:gd name="connsiteX4" fmla="*/ 0 w 21866"/>
              <a:gd name="connsiteY4" fmla="*/ 0 h 20153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0 w 21866"/>
              <a:gd name="connsiteY3" fmla="*/ 19032 h 20153"/>
              <a:gd name="connsiteX4" fmla="*/ 0 w 21866"/>
              <a:gd name="connsiteY4" fmla="*/ 0 h 20153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133 w 21866"/>
              <a:gd name="connsiteY3" fmla="*/ 18186 h 20153"/>
              <a:gd name="connsiteX4" fmla="*/ 0 w 21866"/>
              <a:gd name="connsiteY4" fmla="*/ 0 h 20153"/>
              <a:gd name="connsiteX0" fmla="*/ 0 w 21866"/>
              <a:gd name="connsiteY0" fmla="*/ 0 h 20153"/>
              <a:gd name="connsiteX1" fmla="*/ 21600 w 21866"/>
              <a:gd name="connsiteY1" fmla="*/ 0 h 20153"/>
              <a:gd name="connsiteX2" fmla="*/ 21866 w 21866"/>
              <a:gd name="connsiteY2" fmla="*/ 20153 h 20153"/>
              <a:gd name="connsiteX3" fmla="*/ 133 w 21866"/>
              <a:gd name="connsiteY3" fmla="*/ 18186 h 20153"/>
              <a:gd name="connsiteX4" fmla="*/ 0 w 21866"/>
              <a:gd name="connsiteY4" fmla="*/ 0 h 2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6" h="20153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866" y="14379"/>
                  <a:pt x="21866" y="20153"/>
                </a:cubicBezTo>
                <a:cubicBezTo>
                  <a:pt x="11066" y="20153"/>
                  <a:pt x="10600" y="18443"/>
                  <a:pt x="133" y="18186"/>
                </a:cubicBezTo>
                <a:cubicBezTo>
                  <a:pt x="89" y="12124"/>
                  <a:pt x="44" y="606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lowchart: Document 9"/>
          <p:cNvSpPr/>
          <p:nvPr/>
        </p:nvSpPr>
        <p:spPr>
          <a:xfrm rot="10800000">
            <a:off x="5572131" y="2360114"/>
            <a:ext cx="3393213" cy="384587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  <a:gd name="connsiteX0" fmla="*/ 340 w 21940"/>
              <a:gd name="connsiteY0" fmla="*/ 0 h 19234"/>
              <a:gd name="connsiteX1" fmla="*/ 21940 w 21940"/>
              <a:gd name="connsiteY1" fmla="*/ 0 h 19234"/>
              <a:gd name="connsiteX2" fmla="*/ 21940 w 21940"/>
              <a:gd name="connsiteY2" fmla="*/ 16598 h 19234"/>
              <a:gd name="connsiteX3" fmla="*/ 0 w 21940"/>
              <a:gd name="connsiteY3" fmla="*/ 17838 h 19234"/>
              <a:gd name="connsiteX4" fmla="*/ 340 w 21940"/>
              <a:gd name="connsiteY4" fmla="*/ 0 h 19234"/>
              <a:gd name="connsiteX0" fmla="*/ 340 w 21940"/>
              <a:gd name="connsiteY0" fmla="*/ 0 h 18850"/>
              <a:gd name="connsiteX1" fmla="*/ 21940 w 21940"/>
              <a:gd name="connsiteY1" fmla="*/ 0 h 18850"/>
              <a:gd name="connsiteX2" fmla="*/ 21940 w 21940"/>
              <a:gd name="connsiteY2" fmla="*/ 16598 h 18850"/>
              <a:gd name="connsiteX3" fmla="*/ 0 w 21940"/>
              <a:gd name="connsiteY3" fmla="*/ 17838 h 18850"/>
              <a:gd name="connsiteX4" fmla="*/ 340 w 21940"/>
              <a:gd name="connsiteY4" fmla="*/ 0 h 18850"/>
              <a:gd name="connsiteX0" fmla="*/ 340 w 21940"/>
              <a:gd name="connsiteY0" fmla="*/ 0 h 21515"/>
              <a:gd name="connsiteX1" fmla="*/ 21940 w 21940"/>
              <a:gd name="connsiteY1" fmla="*/ 0 h 21515"/>
              <a:gd name="connsiteX2" fmla="*/ 21855 w 21940"/>
              <a:gd name="connsiteY2" fmla="*/ 21515 h 21515"/>
              <a:gd name="connsiteX3" fmla="*/ 0 w 21940"/>
              <a:gd name="connsiteY3" fmla="*/ 17838 h 21515"/>
              <a:gd name="connsiteX4" fmla="*/ 340 w 21940"/>
              <a:gd name="connsiteY4" fmla="*/ 0 h 21515"/>
              <a:gd name="connsiteX0" fmla="*/ 425 w 22025"/>
              <a:gd name="connsiteY0" fmla="*/ 0 h 21543"/>
              <a:gd name="connsiteX1" fmla="*/ 22025 w 22025"/>
              <a:gd name="connsiteY1" fmla="*/ 0 h 21543"/>
              <a:gd name="connsiteX2" fmla="*/ 21940 w 22025"/>
              <a:gd name="connsiteY2" fmla="*/ 21515 h 21543"/>
              <a:gd name="connsiteX3" fmla="*/ 0 w 22025"/>
              <a:gd name="connsiteY3" fmla="*/ 19129 h 21543"/>
              <a:gd name="connsiteX4" fmla="*/ 425 w 22025"/>
              <a:gd name="connsiteY4" fmla="*/ 0 h 21543"/>
              <a:gd name="connsiteX0" fmla="*/ 425 w 22025"/>
              <a:gd name="connsiteY0" fmla="*/ 0 h 21515"/>
              <a:gd name="connsiteX1" fmla="*/ 22025 w 22025"/>
              <a:gd name="connsiteY1" fmla="*/ 0 h 21515"/>
              <a:gd name="connsiteX2" fmla="*/ 21940 w 22025"/>
              <a:gd name="connsiteY2" fmla="*/ 21515 h 21515"/>
              <a:gd name="connsiteX3" fmla="*/ 0 w 22025"/>
              <a:gd name="connsiteY3" fmla="*/ 19129 h 21515"/>
              <a:gd name="connsiteX4" fmla="*/ 425 w 22025"/>
              <a:gd name="connsiteY4" fmla="*/ 0 h 21515"/>
              <a:gd name="connsiteX0" fmla="*/ 425 w 22025"/>
              <a:gd name="connsiteY0" fmla="*/ 0 h 21515"/>
              <a:gd name="connsiteX1" fmla="*/ 22025 w 22025"/>
              <a:gd name="connsiteY1" fmla="*/ 0 h 21515"/>
              <a:gd name="connsiteX2" fmla="*/ 21940 w 22025"/>
              <a:gd name="connsiteY2" fmla="*/ 21515 h 21515"/>
              <a:gd name="connsiteX3" fmla="*/ 0 w 22025"/>
              <a:gd name="connsiteY3" fmla="*/ 19129 h 21515"/>
              <a:gd name="connsiteX4" fmla="*/ 425 w 22025"/>
              <a:gd name="connsiteY4" fmla="*/ 0 h 21515"/>
              <a:gd name="connsiteX0" fmla="*/ 425 w 22025"/>
              <a:gd name="connsiteY0" fmla="*/ 0 h 21515"/>
              <a:gd name="connsiteX1" fmla="*/ 22025 w 22025"/>
              <a:gd name="connsiteY1" fmla="*/ 0 h 21515"/>
              <a:gd name="connsiteX2" fmla="*/ 21940 w 22025"/>
              <a:gd name="connsiteY2" fmla="*/ 21515 h 21515"/>
              <a:gd name="connsiteX3" fmla="*/ 0 w 22025"/>
              <a:gd name="connsiteY3" fmla="*/ 19129 h 21515"/>
              <a:gd name="connsiteX4" fmla="*/ 425 w 22025"/>
              <a:gd name="connsiteY4" fmla="*/ 0 h 2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5" h="21515">
                <a:moveTo>
                  <a:pt x="425" y="0"/>
                </a:moveTo>
                <a:lnTo>
                  <a:pt x="22025" y="0"/>
                </a:lnTo>
                <a:cubicBezTo>
                  <a:pt x="21997" y="7172"/>
                  <a:pt x="21968" y="14343"/>
                  <a:pt x="21940" y="21515"/>
                </a:cubicBezTo>
                <a:cubicBezTo>
                  <a:pt x="11140" y="21515"/>
                  <a:pt x="11565" y="20247"/>
                  <a:pt x="0" y="19129"/>
                </a:cubicBezTo>
                <a:cubicBezTo>
                  <a:pt x="113" y="13183"/>
                  <a:pt x="312" y="5946"/>
                  <a:pt x="42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160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357422" y="2428868"/>
            <a:ext cx="2357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GRUPUL TINTA</a:t>
            </a:r>
            <a:endParaRPr lang="ro-RO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57158" y="2714620"/>
            <a:ext cx="4429156" cy="350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Grupul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tinta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al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proiectulu</a:t>
            </a:r>
            <a:r>
              <a:rPr lang="ro-RO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 l-a reprezentat 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4000</a:t>
            </a:r>
            <a:r>
              <a:rPr lang="ro-RO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ro-RO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angajati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din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sectorul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sanitar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din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toate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regiunile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dezvoltare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ale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tarii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care au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avut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acces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egal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activitatile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(din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numarul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total al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grupului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tinta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o-RO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peste  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3700  au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fost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femei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),</a:t>
            </a:r>
            <a:endParaRPr lang="ro-RO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participa</a:t>
            </a:r>
            <a:r>
              <a:rPr lang="ro-RO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angajati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indiferent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rasa,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nationalitate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etnie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limba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religie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categorie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sociala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convingeri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gen,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orientare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sexuala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varsta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handicap,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boala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cronica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necontagioasa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infectare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HIV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sau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apartenenta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o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categorie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defavorizata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endParaRPr lang="ro-RO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163" name="Chart 31"/>
          <p:cNvGraphicFramePr>
            <a:graphicFrameLocks/>
          </p:cNvGraphicFramePr>
          <p:nvPr/>
        </p:nvGraphicFramePr>
        <p:xfrm>
          <a:off x="5715000" y="3500438"/>
          <a:ext cx="3214688" cy="2174875"/>
        </p:xfrm>
        <a:graphic>
          <a:graphicData uri="http://schemas.openxmlformats.org/presentationml/2006/ole">
            <p:oleObj spid="_x0000_s6163" r:id="rId8" imgW="3212870" imgH="2176461" progId="Excel.Chart.8">
              <p:embed/>
            </p:oleObj>
          </a:graphicData>
        </a:graphic>
      </p:graphicFrame>
      <p:graphicFrame>
        <p:nvGraphicFramePr>
          <p:cNvPr id="6164" name="Chart 32"/>
          <p:cNvGraphicFramePr>
            <a:graphicFrameLocks/>
          </p:cNvGraphicFramePr>
          <p:nvPr/>
        </p:nvGraphicFramePr>
        <p:xfrm>
          <a:off x="5072063" y="3000375"/>
          <a:ext cx="4071937" cy="2000250"/>
        </p:xfrm>
        <a:graphic>
          <a:graphicData uri="http://schemas.openxmlformats.org/presentationml/2006/ole">
            <p:oleObj spid="_x0000_s6164" r:id="rId9" imgW="4072481" imgH="1999661" progId="Excel.Chart.8">
              <p:embed/>
            </p:oleObj>
          </a:graphicData>
        </a:graphic>
      </p:graphicFrame>
      <p:sp>
        <p:nvSpPr>
          <p:cNvPr id="6165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6166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9144000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2039540"/>
            <a:ext cx="8572560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80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275856" y="1214422"/>
            <a:ext cx="58697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Obiective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orizontale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ale </a:t>
            </a:r>
            <a:r>
              <a:rPr lang="en-US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proiectului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o-RO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183" name="Picture 18" descr="gender.jpg"/>
          <p:cNvPicPr>
            <a:picLocks noChangeAspect="1"/>
          </p:cNvPicPr>
          <p:nvPr/>
        </p:nvPicPr>
        <p:blipFill>
          <a:blip r:embed="rId7" cstate="print">
            <a:lum bright="28000" contrast="-28000"/>
          </a:blip>
          <a:srcRect/>
          <a:stretch>
            <a:fillRect/>
          </a:stretch>
        </p:blipFill>
        <p:spPr bwMode="auto">
          <a:xfrm>
            <a:off x="2500313" y="2947988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85750" y="2889250"/>
            <a:ext cx="8572500" cy="3446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	</a:t>
            </a:r>
            <a:endParaRPr lang="it-IT" sz="14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Inovare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şi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TIC </a:t>
            </a:r>
            <a:r>
              <a:rPr lang="en-US" i="1" dirty="0" err="1">
                <a:latin typeface="+mn-lt"/>
              </a:rPr>
              <a:t>proiect</a:t>
            </a:r>
            <a:r>
              <a:rPr lang="en-US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de </a:t>
            </a:r>
            <a:r>
              <a:rPr lang="en-US" i="1" dirty="0" err="1">
                <a:latin typeface="+mn-lt"/>
              </a:rPr>
              <a:t>amploare</a:t>
            </a:r>
            <a:r>
              <a:rPr lang="en-US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in </a:t>
            </a:r>
            <a:r>
              <a:rPr lang="en-US" i="1" dirty="0" err="1">
                <a:latin typeface="+mn-lt"/>
              </a:rPr>
              <a:t>sectorul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sanitar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pentru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asistentii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medicali</a:t>
            </a:r>
            <a:r>
              <a:rPr lang="en-US" i="1" dirty="0">
                <a:latin typeface="+mn-lt"/>
              </a:rPr>
              <a:t> din </a:t>
            </a:r>
            <a:r>
              <a:rPr lang="en-US" i="1" dirty="0" err="1">
                <a:latin typeface="+mn-lt"/>
              </a:rPr>
              <a:t>tara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noastra</a:t>
            </a:r>
            <a:endParaRPr lang="en-US" i="1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Dezvoltarea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durabila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–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angajati</a:t>
            </a:r>
            <a:r>
              <a:rPr lang="en-US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mai</a:t>
            </a:r>
            <a:r>
              <a:rPr lang="en-US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bine </a:t>
            </a:r>
            <a:r>
              <a:rPr lang="en-US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pregatiti</a:t>
            </a:r>
            <a:r>
              <a:rPr lang="en-US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(0,03% </a:t>
            </a:r>
            <a:r>
              <a:rPr lang="en-US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cursanti</a:t>
            </a:r>
            <a:r>
              <a:rPr lang="en-US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din </a:t>
            </a:r>
            <a:r>
              <a:rPr lang="en-US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numar</a:t>
            </a:r>
            <a:r>
              <a:rPr lang="en-US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total de </a:t>
            </a:r>
            <a:r>
              <a:rPr lang="en-US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asistenti</a:t>
            </a:r>
            <a:r>
              <a:rPr lang="en-US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medicali</a:t>
            </a:r>
            <a:r>
              <a:rPr lang="en-US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din Romania)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Egalitatea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de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sanse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–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it-IT" i="1" dirty="0">
                <a:latin typeface="+mn-lt"/>
              </a:rPr>
              <a:t>asigurarea accesului </a:t>
            </a:r>
            <a:r>
              <a:rPr lang="it-IT" i="1" dirty="0">
                <a:latin typeface="+mn-lt"/>
              </a:rPr>
              <a:t>tuturor, fara discriminare, la o societate informationala </a:t>
            </a:r>
            <a:r>
              <a:rPr lang="it-IT" i="1" dirty="0">
                <a:latin typeface="+mn-lt"/>
              </a:rPr>
              <a:t>eficienta</a:t>
            </a:r>
            <a:endParaRPr lang="it-IT" i="1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</a:rPr>
              <a:t>Imbatranirea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activa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</a:t>
            </a:r>
            <a:r>
              <a:rPr lang="en-US" i="1" dirty="0">
                <a:latin typeface="+mn-lt"/>
              </a:rPr>
              <a:t>o </a:t>
            </a:r>
            <a:r>
              <a:rPr lang="en-US" i="1" dirty="0" err="1">
                <a:latin typeface="+mn-lt"/>
              </a:rPr>
              <a:t>pondere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importanta</a:t>
            </a:r>
            <a:r>
              <a:rPr lang="en-US" i="1" dirty="0">
                <a:latin typeface="+mn-lt"/>
              </a:rPr>
              <a:t> a </a:t>
            </a:r>
            <a:r>
              <a:rPr lang="en-US" i="1" dirty="0" err="1">
                <a:latin typeface="+mn-lt"/>
              </a:rPr>
              <a:t>cursantilor</a:t>
            </a:r>
            <a:r>
              <a:rPr lang="en-US" i="1" dirty="0">
                <a:latin typeface="+mn-lt"/>
              </a:rPr>
              <a:t> au </a:t>
            </a:r>
            <a:r>
              <a:rPr lang="en-US" i="1" dirty="0" err="1">
                <a:latin typeface="+mn-lt"/>
              </a:rPr>
              <a:t>varsta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peste</a:t>
            </a:r>
            <a:r>
              <a:rPr lang="en-US" i="1" dirty="0">
                <a:latin typeface="+mn-lt"/>
              </a:rPr>
              <a:t> 45 de </a:t>
            </a:r>
            <a:r>
              <a:rPr lang="en-US" i="1" dirty="0" err="1">
                <a:latin typeface="+mn-lt"/>
              </a:rPr>
              <a:t>ani</a:t>
            </a:r>
            <a:r>
              <a:rPr lang="en-US" i="1" dirty="0">
                <a:latin typeface="+mn-lt"/>
              </a:rPr>
              <a:t> (</a:t>
            </a:r>
            <a:r>
              <a:rPr lang="en-US" i="1" dirty="0" err="1">
                <a:latin typeface="+mn-lt"/>
              </a:rPr>
              <a:t>peste</a:t>
            </a:r>
            <a:r>
              <a:rPr lang="en-US" i="1" dirty="0">
                <a:latin typeface="+mn-lt"/>
              </a:rPr>
              <a:t> 30</a:t>
            </a:r>
            <a:r>
              <a:rPr lang="en-US" i="1" dirty="0">
                <a:latin typeface="+mn-lt"/>
              </a:rPr>
              <a:t>% din </a:t>
            </a:r>
            <a:r>
              <a:rPr lang="en-US" i="1" dirty="0" err="1">
                <a:latin typeface="+mn-lt"/>
              </a:rPr>
              <a:t>numarul</a:t>
            </a:r>
            <a:r>
              <a:rPr lang="en-US" i="1" dirty="0">
                <a:latin typeface="+mn-lt"/>
              </a:rPr>
              <a:t> total de 4000 </a:t>
            </a:r>
            <a:r>
              <a:rPr lang="en-US" i="1" dirty="0" err="1">
                <a:latin typeface="+mn-lt"/>
              </a:rPr>
              <a:t>asistenti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medicali</a:t>
            </a:r>
            <a:r>
              <a:rPr lang="en-US" i="1" dirty="0">
                <a:latin typeface="+mn-lt"/>
              </a:rPr>
              <a:t>)</a:t>
            </a:r>
            <a:r>
              <a:rPr lang="en-US" dirty="0"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</a:rPr>
              <a:t>Abordare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interregională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transnationala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</a:t>
            </a:r>
            <a:r>
              <a:rPr lang="en-US" b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29 </a:t>
            </a:r>
            <a:r>
              <a:rPr lang="en-US" i="1" dirty="0" err="1">
                <a:latin typeface="+mn-lt"/>
              </a:rPr>
              <a:t>filiale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judetene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si</a:t>
            </a:r>
            <a:r>
              <a:rPr lang="en-US" i="1" dirty="0">
                <a:latin typeface="+mn-lt"/>
              </a:rPr>
              <a:t> 2 </a:t>
            </a:r>
            <a:r>
              <a:rPr lang="en-US" i="1" dirty="0" err="1">
                <a:latin typeface="+mn-lt"/>
              </a:rPr>
              <a:t>parteneri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transnationali</a:t>
            </a:r>
            <a:endParaRPr lang="en-US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718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9144000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2039540"/>
            <a:ext cx="8572560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204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275857" y="1214422"/>
            <a:ext cx="53681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Activitatile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si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rezultatele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proiectului</a:t>
            </a:r>
            <a:endParaRPr lang="fr-FR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8207" name="Picture 18" descr="gender.jpg"/>
          <p:cNvPicPr>
            <a:picLocks noChangeAspect="1"/>
          </p:cNvPicPr>
          <p:nvPr/>
        </p:nvPicPr>
        <p:blipFill>
          <a:blip r:embed="rId7" cstate="print">
            <a:lum bright="28000" contrast="-28000"/>
          </a:blip>
          <a:srcRect/>
          <a:stretch>
            <a:fillRect/>
          </a:stretch>
        </p:blipFill>
        <p:spPr bwMode="auto">
          <a:xfrm>
            <a:off x="2500313" y="2947988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85750" y="2889250"/>
            <a:ext cx="8572500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2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+mn-lt"/>
                <a:cs typeface="+mn-cs"/>
              </a:rPr>
              <a:t>A.1 Campanie de informare si constientizare in vederea schimbarii atitudinii sociale si stereotipurilor fata de grupurile vulnerabile.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	</a:t>
            </a:r>
            <a:r>
              <a:rPr lang="it-IT" b="1" dirty="0">
                <a:latin typeface="+mn-lt"/>
                <a:cs typeface="+mn-cs"/>
              </a:rPr>
              <a:t>A1.1. Organizarea campaniei: pregatirea materialelor de informare, asigurarea 	publicitatii </a:t>
            </a:r>
            <a:r>
              <a:rPr lang="it-IT" b="1" dirty="0">
                <a:latin typeface="+mn-lt"/>
                <a:cs typeface="+mn-cs"/>
              </a:rPr>
              <a:t>campaniei, stabilirea </a:t>
            </a:r>
            <a:r>
              <a:rPr lang="it-IT" b="1" dirty="0">
                <a:latin typeface="+mn-lt"/>
                <a:cs typeface="+mn-cs"/>
              </a:rPr>
              <a:t>calendarului </a:t>
            </a:r>
            <a:r>
              <a:rPr lang="it-IT" b="1" dirty="0">
                <a:latin typeface="+mn-lt"/>
                <a:cs typeface="+mn-cs"/>
              </a:rPr>
              <a:t>campaniei, asigurarea </a:t>
            </a:r>
            <a:r>
              <a:rPr lang="it-IT" b="1" dirty="0">
                <a:latin typeface="+mn-lt"/>
                <a:cs typeface="+mn-cs"/>
              </a:rPr>
              <a:t>	logisticii necesare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latin typeface="+mn-lt"/>
                <a:cs typeface="+mn-cs"/>
              </a:rPr>
              <a:t>4000 pliante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latin typeface="+mn-lt"/>
                <a:cs typeface="+mn-cs"/>
              </a:rPr>
              <a:t>3500 mape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latin typeface="+mn-lt"/>
                <a:cs typeface="+mn-cs"/>
              </a:rPr>
              <a:t>3500 blocnotes-uri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latin typeface="+mn-lt"/>
                <a:cs typeface="+mn-cs"/>
              </a:rPr>
              <a:t>200 afise 	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latin typeface="+mn-lt"/>
                <a:cs typeface="+mn-cs"/>
              </a:rPr>
              <a:t>10 bannere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latin typeface="+mn-lt"/>
                <a:cs typeface="+mn-cs"/>
              </a:rPr>
              <a:t>10 roll-up-uri</a:t>
            </a:r>
            <a:endParaRPr lang="it-IT" sz="14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820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 descr="Image 380512D © 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33913" y="4457700"/>
            <a:ext cx="3609975" cy="1584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9144000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294600" y="2039540"/>
            <a:ext cx="8572560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8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691679" y="1502150"/>
            <a:ext cx="71666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               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Activitatile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si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rezultatele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proiectului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9231" name="Picture 20" descr="discriminarea.jpg"/>
          <p:cNvPicPr>
            <a:picLocks noChangeAspect="1"/>
          </p:cNvPicPr>
          <p:nvPr/>
        </p:nvPicPr>
        <p:blipFill>
          <a:blip r:embed="rId7" cstate="print">
            <a:lum bright="14000"/>
          </a:blip>
          <a:srcRect/>
          <a:stretch>
            <a:fillRect/>
          </a:stretch>
        </p:blipFill>
        <p:spPr bwMode="auto">
          <a:xfrm>
            <a:off x="6575425" y="3135313"/>
            <a:ext cx="20415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95288" y="3182938"/>
            <a:ext cx="6070600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latin typeface="+mn-lt"/>
              </a:rPr>
              <a:t>     </a:t>
            </a:r>
            <a:r>
              <a:rPr lang="en-US" b="1" dirty="0">
                <a:latin typeface="+mn-lt"/>
              </a:rPr>
              <a:t>A 1.2</a:t>
            </a:r>
            <a:r>
              <a:rPr lang="en-US" b="1" dirty="0">
                <a:latin typeface="+mn-lt"/>
              </a:rPr>
              <a:t>. </a:t>
            </a:r>
            <a:r>
              <a:rPr lang="en-US" b="1" dirty="0" err="1">
                <a:latin typeface="+mn-lt"/>
              </a:rPr>
              <a:t>Desfasurarea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campaniei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realizata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prin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utilizarea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unor</a:t>
            </a:r>
            <a:r>
              <a:rPr lang="en-US" b="1" dirty="0">
                <a:latin typeface="+mn-lt"/>
              </a:rPr>
              <a:t>          </a:t>
            </a:r>
            <a:r>
              <a:rPr lang="en-US" b="1" dirty="0" err="1">
                <a:latin typeface="+mn-lt"/>
              </a:rPr>
              <a:t>diferite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tehnici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precum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organizarea</a:t>
            </a:r>
            <a:r>
              <a:rPr lang="en-US" b="1" dirty="0">
                <a:latin typeface="+mn-lt"/>
              </a:rPr>
              <a:t> a 8 </a:t>
            </a:r>
            <a:r>
              <a:rPr lang="en-US" b="1" dirty="0" err="1">
                <a:latin typeface="+mn-lt"/>
              </a:rPr>
              <a:t>conferinte</a:t>
            </a:r>
            <a:r>
              <a:rPr lang="en-US" b="1" dirty="0">
                <a:latin typeface="+mn-lt"/>
              </a:rPr>
              <a:t> la </a:t>
            </a:r>
            <a:r>
              <a:rPr lang="en-US" b="1" dirty="0" err="1">
                <a:latin typeface="+mn-lt"/>
              </a:rPr>
              <a:t>nivel</a:t>
            </a:r>
            <a:r>
              <a:rPr lang="en-US" b="1" dirty="0">
                <a:latin typeface="+mn-lt"/>
              </a:rPr>
              <a:t> regional (L9-L15)</a:t>
            </a:r>
          </a:p>
          <a:p>
            <a:pPr algn="just">
              <a:defRPr/>
            </a:pPr>
            <a:endParaRPr lang="it-IT" sz="1400" b="1" dirty="0">
              <a:latin typeface="+mn-lt"/>
              <a:cs typeface="+mn-cs"/>
            </a:endParaRPr>
          </a:p>
          <a:p>
            <a:pPr algn="just">
              <a:defRPr/>
            </a:pPr>
            <a:r>
              <a:rPr lang="it-IT" b="1" i="1" dirty="0">
                <a:latin typeface="+mn-lt"/>
              </a:rPr>
              <a:t>Obiectivele conferintelor </a:t>
            </a:r>
          </a:p>
          <a:p>
            <a:pPr algn="just">
              <a:defRPr/>
            </a:pPr>
            <a:r>
              <a:rPr lang="it-IT" sz="1400" b="1" i="1" dirty="0">
                <a:latin typeface="+mn-lt"/>
              </a:rPr>
              <a:t> 1. Cresterea gradului de informare al angajatilor privind tematica discriminarii;</a:t>
            </a:r>
          </a:p>
          <a:p>
            <a:pPr algn="just">
              <a:defRPr/>
            </a:pPr>
            <a:r>
              <a:rPr lang="it-IT" sz="1400" b="1" i="1" dirty="0">
                <a:latin typeface="+mn-lt"/>
              </a:rPr>
              <a:t> 2. Constientizarea angajatilor privind importanta implicarii in combaterea discriminarii</a:t>
            </a:r>
            <a:endParaRPr lang="it-IT" sz="1400" b="1" dirty="0"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+mn-lt"/>
                <a:cs typeface="+mn-cs"/>
              </a:rPr>
              <a:t>8 conferinte regionale - 277 participanti (asistenti medicali din sistemul sanitar)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+mn-lt"/>
                <a:cs typeface="+mn-cs"/>
              </a:rPr>
              <a:t>1 conferinta de presa - Bucuresti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9233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433353">
            <a:off x="6372200" y="1102046"/>
            <a:ext cx="2448272" cy="21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 rot="21087591">
            <a:off x="399224" y="908720"/>
            <a:ext cx="3092656" cy="29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4953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491880" y="980728"/>
            <a:ext cx="280831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0"/>
          </a:effectLst>
        </p:spPr>
      </p:pic>
      <p:sp>
        <p:nvSpPr>
          <p:cNvPr id="2" name="Flowchart: Document 1"/>
          <p:cNvSpPr/>
          <p:nvPr/>
        </p:nvSpPr>
        <p:spPr>
          <a:xfrm flipH="1" flipV="1">
            <a:off x="0" y="1643063"/>
            <a:ext cx="9144000" cy="5214937"/>
          </a:xfrm>
          <a:prstGeom prst="flowChartDocument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391444" y="1393032"/>
            <a:ext cx="2784475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44669" y="999331"/>
            <a:ext cx="200025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 rot="10800000">
            <a:off x="495488" y="2039541"/>
            <a:ext cx="8572560" cy="4166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275"/>
              <a:gd name="connsiteX1" fmla="*/ 21600 w 21600"/>
              <a:gd name="connsiteY1" fmla="*/ 0 h 21275"/>
              <a:gd name="connsiteX2" fmla="*/ 21600 w 21600"/>
              <a:gd name="connsiteY2" fmla="*/ 16915 h 21275"/>
              <a:gd name="connsiteX3" fmla="*/ 0 w 21600"/>
              <a:gd name="connsiteY3" fmla="*/ 20172 h 21275"/>
              <a:gd name="connsiteX4" fmla="*/ 0 w 21600"/>
              <a:gd name="connsiteY4" fmla="*/ 0 h 21275"/>
              <a:gd name="connsiteX0" fmla="*/ 0 w 21600"/>
              <a:gd name="connsiteY0" fmla="*/ 0 h 21240"/>
              <a:gd name="connsiteX1" fmla="*/ 21600 w 21600"/>
              <a:gd name="connsiteY1" fmla="*/ 0 h 21240"/>
              <a:gd name="connsiteX2" fmla="*/ 21600 w 21600"/>
              <a:gd name="connsiteY2" fmla="*/ 16598 h 21240"/>
              <a:gd name="connsiteX3" fmla="*/ 0 w 21600"/>
              <a:gd name="connsiteY3" fmla="*/ 20172 h 21240"/>
              <a:gd name="connsiteX4" fmla="*/ 0 w 21600"/>
              <a:gd name="connsiteY4" fmla="*/ 0 h 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40">
                <a:moveTo>
                  <a:pt x="0" y="0"/>
                </a:moveTo>
                <a:lnTo>
                  <a:pt x="21600" y="0"/>
                </a:lnTo>
                <a:lnTo>
                  <a:pt x="21600" y="16598"/>
                </a:lnTo>
                <a:cubicBezTo>
                  <a:pt x="10800" y="1659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52" name="Picture 2" descr="D:\paul\OAMMR_ 57946\logo 57946\Banda sigle OAMMR N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175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9144000" cy="5000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Proiect cofinanțat din Fondul Social European prin Programul Operațional Sectorial pentru Dezvoltarea  Resurselor Umane 2007-2013 - Inve</a:t>
            </a:r>
            <a:r>
              <a:rPr lang="ro-RO" sz="1000">
                <a:solidFill>
                  <a:schemeClr val="tx1"/>
                </a:solidFill>
              </a:rPr>
              <a:t>s</a:t>
            </a:r>
            <a:r>
              <a:rPr lang="en-US" sz="1000">
                <a:solidFill>
                  <a:schemeClr val="tx1"/>
                </a:solidFill>
              </a:rPr>
              <a:t>tește </a:t>
            </a:r>
            <a:r>
              <a:rPr lang="en-US" sz="1000" smtClean="0">
                <a:solidFill>
                  <a:schemeClr val="tx1"/>
                </a:solidFill>
              </a:rPr>
              <a:t>in </a:t>
            </a:r>
            <a:r>
              <a:rPr lang="en-US" sz="1000">
                <a:solidFill>
                  <a:schemeClr val="tx1"/>
                </a:solidFill>
              </a:rPr>
              <a:t>oameni! </a:t>
            </a:r>
            <a:endParaRPr lang="ro-RO" sz="1000">
              <a:solidFill>
                <a:schemeClr val="tx1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Titlul proiectului “E-Nursing: Program de instruire in tehnologia informatiei a asistentilor medicali, in contextul informatizarii sistemului sanitar”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</a:rPr>
              <a:t>Contract nr. </a:t>
            </a:r>
            <a:r>
              <a:rPr lang="ro-RO" sz="1000">
                <a:solidFill>
                  <a:schemeClr val="tx1"/>
                </a:solidFill>
              </a:rPr>
              <a:t>POSDRU/81/3.2/S/57946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691679" y="1502150"/>
            <a:ext cx="71666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               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Activitatile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si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rezultatele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proiectului</a:t>
            </a:r>
            <a:r>
              <a:rPr lang="fr-FR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88" y="3182938"/>
            <a:ext cx="72009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latin typeface="+mn-lt"/>
              </a:rPr>
              <a:t>     A1</a:t>
            </a:r>
            <a:r>
              <a:rPr lang="en-US" b="1" dirty="0">
                <a:latin typeface="+mn-lt"/>
              </a:rPr>
              <a:t>.2. </a:t>
            </a:r>
            <a:r>
              <a:rPr lang="en-US" b="1" dirty="0" err="1">
                <a:latin typeface="+mn-lt"/>
              </a:rPr>
              <a:t>Organizarea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celor</a:t>
            </a:r>
            <a:r>
              <a:rPr lang="en-US" b="1" dirty="0">
                <a:latin typeface="+mn-lt"/>
              </a:rPr>
              <a:t> 8 </a:t>
            </a:r>
            <a:r>
              <a:rPr lang="en-US" b="1" dirty="0" err="1">
                <a:latin typeface="+mn-lt"/>
              </a:rPr>
              <a:t>conferinte</a:t>
            </a:r>
            <a:r>
              <a:rPr lang="en-US" b="1" dirty="0">
                <a:latin typeface="+mn-lt"/>
              </a:rPr>
              <a:t> la </a:t>
            </a:r>
            <a:r>
              <a:rPr lang="en-US" b="1" dirty="0" err="1">
                <a:latin typeface="+mn-lt"/>
              </a:rPr>
              <a:t>nivel</a:t>
            </a:r>
            <a:r>
              <a:rPr lang="en-US" b="1" dirty="0">
                <a:latin typeface="+mn-lt"/>
              </a:rPr>
              <a:t> regional (L9-L15)</a:t>
            </a:r>
            <a:endParaRPr lang="it-IT" sz="16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10256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C:\Users\USER\Desktop\flyere campanie\mockup fluer conferinte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925" y="3582988"/>
            <a:ext cx="1838325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5300" y="3582988"/>
          <a:ext cx="6308725" cy="25717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69485"/>
                <a:gridCol w="3079197"/>
                <a:gridCol w="1760043"/>
              </a:tblGrid>
              <a:tr h="320634">
                <a:tc>
                  <a:txBody>
                    <a:bodyPr/>
                    <a:lstStyle/>
                    <a:p>
                      <a:pPr marL="149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err="1">
                          <a:effectLst/>
                        </a:rPr>
                        <a:t>Bucureşti-Ilfov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Bucureşti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28.03.2012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634">
                <a:tc>
                  <a:txBody>
                    <a:bodyPr/>
                    <a:lstStyle/>
                    <a:p>
                      <a:pPr marL="149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Sud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Calarasi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Jud.Calarasi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30.03.2012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634">
                <a:tc>
                  <a:txBody>
                    <a:bodyPr/>
                    <a:lstStyle/>
                    <a:p>
                      <a:pPr marL="149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Sud-Est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Focsani (</a:t>
                      </a: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Jud.Vrancea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05.04.2012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634">
                <a:tc>
                  <a:txBody>
                    <a:bodyPr/>
                    <a:lstStyle/>
                    <a:p>
                      <a:pPr marL="149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Nord-Est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Slanic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 Moldova (Jud. Bacau)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06.04.2012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315">
                <a:tc>
                  <a:txBody>
                    <a:bodyPr/>
                    <a:lstStyle/>
                    <a:p>
                      <a:pPr marL="149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Sud-Vest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Ramnicu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Valcea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Jud.Valcea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09.05.2012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634">
                <a:tc>
                  <a:txBody>
                    <a:bodyPr/>
                    <a:lstStyle/>
                    <a:p>
                      <a:pPr marL="149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Centru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Sibiu (Jud. Sibiu)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10.05.2012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634">
                <a:tc>
                  <a:txBody>
                    <a:bodyPr/>
                    <a:lstStyle/>
                    <a:p>
                      <a:pPr marL="149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Vest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Geoagiu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Bai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Jud.Hunedoara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12.06.2012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634">
                <a:tc>
                  <a:txBody>
                    <a:bodyPr/>
                    <a:lstStyle/>
                    <a:p>
                      <a:pPr marL="149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Nord-Vest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Baia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 Mare (Jud. </a:t>
                      </a:r>
                      <a:r>
                        <a:rPr lang="en-IE" sz="1200" b="0" dirty="0" err="1">
                          <a:solidFill>
                            <a:schemeClr val="tx1"/>
                          </a:solidFill>
                          <a:effectLst/>
                        </a:rPr>
                        <a:t>Maramures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14.06.2012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47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31D900-80CF-4FD1-B134-79A54F86483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4B828B2-6289-407D-9500-DA8CD80B88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EAE8D4-B289-42CB-BF0D-F7E1F02381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TP030004761</Template>
  <TotalTime>1624</TotalTime>
  <Words>2196</Words>
  <Application>Microsoft Office PowerPoint</Application>
  <PresentationFormat>On-screen Show (4:3)</PresentationFormat>
  <Paragraphs>347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Times New Roman</vt:lpstr>
      <vt:lpstr>TP030004761</vt:lpstr>
      <vt:lpstr>Microsoft Office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Emma</cp:lastModifiedBy>
  <cp:revision>167</cp:revision>
  <cp:lastPrinted>2013-12-02T15:56:15Z</cp:lastPrinted>
  <dcterms:created xsi:type="dcterms:W3CDTF">2011-09-23T18:27:09Z</dcterms:created>
  <dcterms:modified xsi:type="dcterms:W3CDTF">2014-01-04T13:16:39Z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TC300047619990</vt:lpwstr>
  </property>
</Properties>
</file>