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3"/>
  </p:notesMasterIdLst>
  <p:handoutMasterIdLst>
    <p:handoutMasterId r:id="rId34"/>
  </p:handoutMasterIdLst>
  <p:sldIdLst>
    <p:sldId id="256" r:id="rId6"/>
    <p:sldId id="260" r:id="rId7"/>
    <p:sldId id="286" r:id="rId8"/>
    <p:sldId id="292" r:id="rId9"/>
    <p:sldId id="287" r:id="rId10"/>
    <p:sldId id="273" r:id="rId11"/>
    <p:sldId id="268" r:id="rId12"/>
    <p:sldId id="269" r:id="rId13"/>
    <p:sldId id="274" r:id="rId14"/>
    <p:sldId id="288" r:id="rId15"/>
    <p:sldId id="276" r:id="rId16"/>
    <p:sldId id="275" r:id="rId17"/>
    <p:sldId id="263" r:id="rId18"/>
    <p:sldId id="265" r:id="rId19"/>
    <p:sldId id="264" r:id="rId20"/>
    <p:sldId id="277" r:id="rId21"/>
    <p:sldId id="266" r:id="rId22"/>
    <p:sldId id="279" r:id="rId23"/>
    <p:sldId id="290" r:id="rId24"/>
    <p:sldId id="281" r:id="rId25"/>
    <p:sldId id="289" r:id="rId26"/>
    <p:sldId id="291" r:id="rId27"/>
    <p:sldId id="278" r:id="rId28"/>
    <p:sldId id="283" r:id="rId29"/>
    <p:sldId id="267" r:id="rId30"/>
    <p:sldId id="284" r:id="rId31"/>
    <p:sldId id="285"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88"/>
    <a:srgbClr val="FCDF76"/>
    <a:srgbClr val="F9C6A9"/>
    <a:srgbClr val="CDFF73"/>
    <a:srgbClr val="FF3737"/>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876" y="6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002043801901818"/>
          <c:y val="2.3809523809523812E-2"/>
        </c:manualLayout>
      </c:layout>
      <c:overlay val="0"/>
      <c:txPr>
        <a:bodyPr/>
        <a:lstStyle/>
        <a:p>
          <a:pPr>
            <a:defRPr lang="ro-RO"/>
          </a:pPr>
          <a:endParaRPr lang="ro-RO"/>
        </a:p>
      </c:txPr>
    </c:title>
    <c:autoTitleDeleted val="0"/>
    <c:view3D>
      <c:rotX val="50"/>
      <c:rotY val="180"/>
      <c:depthPercent val="100"/>
      <c:rAngAx val="0"/>
      <c:perspective val="10"/>
    </c:view3D>
    <c:floor>
      <c:thickness val="0"/>
    </c:floor>
    <c:sideWall>
      <c:thickness val="0"/>
    </c:sideWall>
    <c:backWall>
      <c:thickness val="0"/>
    </c:backWall>
    <c:plotArea>
      <c:layout>
        <c:manualLayout>
          <c:layoutTarget val="inner"/>
          <c:xMode val="edge"/>
          <c:yMode val="edge"/>
          <c:x val="0"/>
          <c:y val="0.18716046387316662"/>
          <c:w val="0.81270165546374573"/>
          <c:h val="0.77071146679606795"/>
        </c:manualLayout>
      </c:layout>
      <c:pie3DChart>
        <c:varyColors val="1"/>
        <c:ser>
          <c:idx val="0"/>
          <c:order val="0"/>
          <c:tx>
            <c:strRef>
              <c:f>Sheet1!$B$1</c:f>
              <c:strCache>
                <c:ptCount val="1"/>
                <c:pt idx="0">
                  <c:v>Grup țintă-elevi</c:v>
                </c:pt>
              </c:strCache>
            </c:strRef>
          </c:tx>
          <c:explosion val="21"/>
          <c:dPt>
            <c:idx val="0"/>
            <c:bubble3D val="0"/>
            <c:explosion val="22"/>
            <c:spPr>
              <a:solidFill>
                <a:srgbClr val="07EDF9"/>
              </a:solidFill>
            </c:spPr>
          </c:dPt>
          <c:dPt>
            <c:idx val="1"/>
            <c:bubble3D val="0"/>
            <c:explosion val="27"/>
            <c:spPr>
              <a:solidFill>
                <a:srgbClr val="92D050"/>
              </a:solidFill>
            </c:spPr>
          </c:dPt>
          <c:dPt>
            <c:idx val="2"/>
            <c:bubble3D val="0"/>
            <c:spPr>
              <a:solidFill>
                <a:srgbClr val="F79109"/>
              </a:solidFill>
            </c:spPr>
          </c:dPt>
          <c:dPt>
            <c:idx val="3"/>
            <c:bubble3D val="0"/>
            <c:explosion val="39"/>
            <c:spPr>
              <a:solidFill>
                <a:srgbClr val="FFFF00"/>
              </a:solidFill>
            </c:spPr>
          </c:dPt>
          <c:dLbls>
            <c:dLbl>
              <c:idx val="1"/>
              <c:layout>
                <c:manualLayout>
                  <c:x val="2.4187985285279396E-2"/>
                  <c:y val="0.13177745385341516"/>
                </c:manualLayout>
              </c:layout>
              <c:showLegendKey val="0"/>
              <c:showVal val="0"/>
              <c:showCatName val="0"/>
              <c:showSerName val="0"/>
              <c:showPercent val="1"/>
              <c:showBubbleSize val="0"/>
            </c:dLbl>
            <c:dLbl>
              <c:idx val="2"/>
              <c:layout>
                <c:manualLayout>
                  <c:x val="-6.736431622575953E-2"/>
                  <c:y val="8.6912244720011828E-2"/>
                </c:manualLayout>
              </c:layout>
              <c:showLegendKey val="0"/>
              <c:showVal val="0"/>
              <c:showCatName val="0"/>
              <c:showSerName val="0"/>
              <c:showPercent val="1"/>
              <c:showBubbleSize val="0"/>
            </c:dLbl>
            <c:txPr>
              <a:bodyPr/>
              <a:lstStyle/>
              <a:p>
                <a:pPr>
                  <a:defRPr lang="ro-RO" sz="1400"/>
                </a:pPr>
                <a:endParaRPr lang="ro-RO"/>
              </a:p>
            </c:txPr>
            <c:showLegendKey val="0"/>
            <c:showVal val="0"/>
            <c:showCatName val="0"/>
            <c:showSerName val="0"/>
            <c:showPercent val="1"/>
            <c:showBubbleSize val="0"/>
            <c:showLeaderLines val="1"/>
          </c:dLbls>
          <c:cat>
            <c:strRef>
              <c:f>Sheet1!$A$2:$A$5</c:f>
              <c:strCache>
                <c:ptCount val="4"/>
                <c:pt idx="0">
                  <c:v>Fundeni</c:v>
                </c:pt>
                <c:pt idx="1">
                  <c:v>Brașov</c:v>
                </c:pt>
                <c:pt idx="2">
                  <c:v>Constanța</c:v>
                </c:pt>
                <c:pt idx="3">
                  <c:v>Alte scoli</c:v>
                </c:pt>
              </c:strCache>
            </c:strRef>
          </c:cat>
          <c:val>
            <c:numRef>
              <c:f>Sheet1!$B$2:$B$5</c:f>
              <c:numCache>
                <c:formatCode>General</c:formatCode>
                <c:ptCount val="4"/>
                <c:pt idx="0">
                  <c:v>41</c:v>
                </c:pt>
                <c:pt idx="1">
                  <c:v>14</c:v>
                </c:pt>
                <c:pt idx="2">
                  <c:v>14</c:v>
                </c:pt>
                <c:pt idx="3">
                  <c:v>31</c:v>
                </c:pt>
              </c:numCache>
            </c:numRef>
          </c:val>
        </c:ser>
        <c:ser>
          <c:idx val="1"/>
          <c:order val="1"/>
          <c:tx>
            <c:strRef>
              <c:f>Sheet1!$C$1</c:f>
              <c:strCache>
                <c:ptCount val="1"/>
                <c:pt idx="0">
                  <c:v>Column1</c:v>
                </c:pt>
              </c:strCache>
            </c:strRef>
          </c:tx>
          <c:dLbls>
            <c:showLegendKey val="0"/>
            <c:showVal val="0"/>
            <c:showCatName val="0"/>
            <c:showSerName val="0"/>
            <c:showPercent val="1"/>
            <c:showBubbleSize val="0"/>
            <c:showLeaderLines val="1"/>
          </c:dLbls>
          <c:cat>
            <c:strRef>
              <c:f>Sheet1!$A$2:$A$5</c:f>
              <c:strCache>
                <c:ptCount val="4"/>
                <c:pt idx="0">
                  <c:v>Fundeni</c:v>
                </c:pt>
                <c:pt idx="1">
                  <c:v>Brașov</c:v>
                </c:pt>
                <c:pt idx="2">
                  <c:v>Constanța</c:v>
                </c:pt>
                <c:pt idx="3">
                  <c:v>Alte scoli</c:v>
                </c:pt>
              </c:strCache>
            </c:strRef>
          </c:cat>
          <c:val>
            <c:numRef>
              <c:f>Sheet1!$C$2:$C$5</c:f>
              <c:numCache>
                <c:formatCode>General</c:formatCode>
                <c:ptCount val="4"/>
                <c:pt idx="0">
                  <c:v>300</c:v>
                </c:pt>
                <c:pt idx="1">
                  <c:v>100</c:v>
                </c:pt>
                <c:pt idx="2">
                  <c:v>100</c:v>
                </c:pt>
                <c:pt idx="3">
                  <c:v>225</c:v>
                </c:pt>
              </c:numCache>
            </c:numRef>
          </c:val>
        </c:ser>
        <c:ser>
          <c:idx val="2"/>
          <c:order val="2"/>
          <c:tx>
            <c:strRef>
              <c:f>Sheet1!$D$1</c:f>
              <c:strCache>
                <c:ptCount val="1"/>
                <c:pt idx="0">
                  <c:v>Column2</c:v>
                </c:pt>
              </c:strCache>
            </c:strRef>
          </c:tx>
          <c:dLbls>
            <c:showLegendKey val="0"/>
            <c:showVal val="0"/>
            <c:showCatName val="0"/>
            <c:showSerName val="0"/>
            <c:showPercent val="1"/>
            <c:showBubbleSize val="0"/>
            <c:showLeaderLines val="1"/>
          </c:dLbls>
          <c:cat>
            <c:strRef>
              <c:f>Sheet1!$A$2:$A$5</c:f>
              <c:strCache>
                <c:ptCount val="4"/>
                <c:pt idx="0">
                  <c:v>Fundeni</c:v>
                </c:pt>
                <c:pt idx="1">
                  <c:v>Brașov</c:v>
                </c:pt>
                <c:pt idx="2">
                  <c:v>Constanța</c:v>
                </c:pt>
                <c:pt idx="3">
                  <c:v>Alte scoli</c:v>
                </c:pt>
              </c:strCache>
            </c:strRef>
          </c:cat>
          <c:val>
            <c:numRef>
              <c:f>Sheet1!$D$2:$D$5</c:f>
              <c:numCache>
                <c:formatCode>0</c:formatCode>
                <c:ptCount val="4"/>
                <c:pt idx="0">
                  <c:v>41.379310344827587</c:v>
                </c:pt>
                <c:pt idx="1">
                  <c:v>13.793103448275861</c:v>
                </c:pt>
                <c:pt idx="2">
                  <c:v>13.793103448275861</c:v>
                </c:pt>
                <c:pt idx="3">
                  <c:v>31.03448275862069</c:v>
                </c:pt>
              </c:numCache>
            </c:numRef>
          </c:val>
        </c:ser>
        <c:dLbls>
          <c:showLegendKey val="0"/>
          <c:showVal val="0"/>
          <c:showCatName val="0"/>
          <c:showSerName val="0"/>
          <c:showPercent val="1"/>
          <c:showBubbleSize val="0"/>
          <c:showLeaderLines val="1"/>
        </c:dLbls>
      </c:pie3DChart>
      <c:spPr>
        <a:ln>
          <a:solidFill>
            <a:schemeClr val="accent1"/>
          </a:solidFill>
        </a:ln>
      </c:spPr>
    </c:plotArea>
    <c:legend>
      <c:legendPos val="tr"/>
      <c:layout>
        <c:manualLayout>
          <c:xMode val="edge"/>
          <c:yMode val="edge"/>
          <c:x val="0.66305587853203218"/>
          <c:y val="0.17"/>
          <c:w val="0.30725371357512571"/>
          <c:h val="0.51717915376129264"/>
        </c:manualLayout>
      </c:layout>
      <c:overlay val="0"/>
      <c:txPr>
        <a:bodyPr/>
        <a:lstStyle/>
        <a:p>
          <a:pPr>
            <a:defRPr lang="ro-RO" sz="1400" i="1">
              <a:latin typeface="Arial" pitchFamily="34" charset="0"/>
              <a:cs typeface="Arial" pitchFamily="34" charset="0"/>
            </a:defRPr>
          </a:pPr>
          <a:endParaRPr lang="ro-RO"/>
        </a:p>
      </c:txPr>
    </c:legend>
    <c:plotVisOnly val="1"/>
    <c:dispBlanksAs val="zero"/>
    <c:showDLblsOverMax val="0"/>
  </c:chart>
  <c:spPr>
    <a:effectLst>
      <a:outerShdw blurRad="50800" dist="50800" algn="ctr" rotWithShape="0">
        <a:srgbClr val="000000">
          <a:alpha val="43137"/>
        </a:srgbClr>
      </a:outerShdw>
    </a:effectLst>
  </c:spPr>
  <c:txPr>
    <a:bodyPr/>
    <a:lstStyle/>
    <a:p>
      <a:pPr>
        <a:defRPr sz="1800"/>
      </a:pPr>
      <a:endParaRPr lang="ro-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o-RO"/>
            </a:pPr>
            <a:r>
              <a:rPr lang="ro-RO" dirty="0" smtClean="0"/>
              <a:t>Grup țintă -Tutori</a:t>
            </a:r>
            <a:endParaRPr lang="en-US" dirty="0"/>
          </a:p>
        </c:rich>
      </c:tx>
      <c:layout>
        <c:manualLayout>
          <c:xMode val="edge"/>
          <c:yMode val="edge"/>
          <c:x val="0.12246402389356503"/>
          <c:y val="7.8947368421052599E-2"/>
        </c:manualLayout>
      </c:layout>
      <c:overlay val="0"/>
    </c:title>
    <c:autoTitleDeleted val="0"/>
    <c:view3D>
      <c:rotX val="50"/>
      <c:rotY val="180"/>
      <c:depthPercent val="100"/>
      <c:rAngAx val="0"/>
      <c:perspective val="30"/>
    </c:view3D>
    <c:floor>
      <c:thickness val="0"/>
    </c:floor>
    <c:sideWall>
      <c:thickness val="0"/>
    </c:sideWall>
    <c:backWall>
      <c:thickness val="0"/>
    </c:backWall>
    <c:plotArea>
      <c:layout>
        <c:manualLayout>
          <c:layoutTarget val="inner"/>
          <c:xMode val="edge"/>
          <c:yMode val="edge"/>
          <c:x val="2.1001519716269238E-2"/>
          <c:y val="0.19562066884537505"/>
          <c:w val="0.62198044094686855"/>
          <c:h val="0.59011834748928249"/>
        </c:manualLayout>
      </c:layout>
      <c:pie3DChart>
        <c:varyColors val="1"/>
        <c:ser>
          <c:idx val="0"/>
          <c:order val="0"/>
          <c:tx>
            <c:strRef>
              <c:f>Sheet1!$B$1</c:f>
              <c:strCache>
                <c:ptCount val="1"/>
                <c:pt idx="0">
                  <c:v>Grup țintă -Tutori</c:v>
                </c:pt>
              </c:strCache>
            </c:strRef>
          </c:tx>
          <c:explosion val="25"/>
          <c:dPt>
            <c:idx val="0"/>
            <c:bubble3D val="0"/>
            <c:spPr>
              <a:solidFill>
                <a:srgbClr val="94F632"/>
              </a:solidFill>
            </c:spPr>
          </c:dPt>
          <c:dPt>
            <c:idx val="1"/>
            <c:bubble3D val="0"/>
            <c:spPr>
              <a:solidFill>
                <a:srgbClr val="F79109"/>
              </a:solidFill>
            </c:spPr>
          </c:dPt>
          <c:dPt>
            <c:idx val="2"/>
            <c:bubble3D val="0"/>
            <c:spPr>
              <a:solidFill>
                <a:srgbClr val="FFFF00"/>
              </a:solidFill>
            </c:spPr>
          </c:dPt>
          <c:dLbls>
            <c:txPr>
              <a:bodyPr/>
              <a:lstStyle/>
              <a:p>
                <a:pPr>
                  <a:defRPr lang="ro-RO" sz="1100">
                    <a:latin typeface="Arial" pitchFamily="34" charset="0"/>
                    <a:cs typeface="Arial" pitchFamily="34" charset="0"/>
                  </a:defRPr>
                </a:pPr>
                <a:endParaRPr lang="ro-RO"/>
              </a:p>
            </c:txPr>
            <c:showLegendKey val="0"/>
            <c:showVal val="1"/>
            <c:showCatName val="0"/>
            <c:showSerName val="0"/>
            <c:showPercent val="0"/>
            <c:showBubbleSize val="0"/>
            <c:showLeaderLines val="1"/>
          </c:dLbls>
          <c:cat>
            <c:strRef>
              <c:f>Sheet1!$A$2:$A$4</c:f>
              <c:strCache>
                <c:ptCount val="3"/>
                <c:pt idx="0">
                  <c:v>anul 1</c:v>
                </c:pt>
                <c:pt idx="1">
                  <c:v>anul 2</c:v>
                </c:pt>
                <c:pt idx="2">
                  <c:v>anul 3</c:v>
                </c:pt>
              </c:strCache>
            </c:strRef>
          </c:cat>
          <c:val>
            <c:numRef>
              <c:f>Sheet1!$B$2:$B$4</c:f>
              <c:numCache>
                <c:formatCode>General</c:formatCode>
                <c:ptCount val="3"/>
                <c:pt idx="0">
                  <c:v>100</c:v>
                </c:pt>
                <c:pt idx="1">
                  <c:v>80</c:v>
                </c:pt>
                <c:pt idx="2">
                  <c:v>20</c:v>
                </c:pt>
              </c:numCache>
            </c:numRef>
          </c:val>
        </c:ser>
        <c:dLbls>
          <c:showLegendKey val="0"/>
          <c:showVal val="0"/>
          <c:showCatName val="0"/>
          <c:showSerName val="0"/>
          <c:showPercent val="0"/>
          <c:showBubbleSize val="0"/>
          <c:showLeaderLines val="1"/>
        </c:dLbls>
      </c:pie3DChart>
      <c:spPr>
        <a:ln w="9525">
          <a:solidFill>
            <a:schemeClr val="accent1"/>
          </a:solidFill>
          <a:prstDash val="solid"/>
        </a:ln>
      </c:spPr>
    </c:plotArea>
    <c:legend>
      <c:legendPos val="r"/>
      <c:layout>
        <c:manualLayout>
          <c:xMode val="edge"/>
          <c:yMode val="edge"/>
          <c:x val="0.64838495006055963"/>
          <c:y val="0.36850362408803028"/>
          <c:w val="0.16728753733369536"/>
          <c:h val="0.28267923746373791"/>
        </c:manualLayout>
      </c:layout>
      <c:overlay val="0"/>
      <c:txPr>
        <a:bodyPr/>
        <a:lstStyle/>
        <a:p>
          <a:pPr>
            <a:defRPr lang="ro-RO" sz="1400" i="1">
              <a:latin typeface="Arial" pitchFamily="34" charset="0"/>
              <a:cs typeface="Arial" pitchFamily="34" charset="0"/>
            </a:defRPr>
          </a:pPr>
          <a:endParaRPr lang="ro-RO"/>
        </a:p>
      </c:txPr>
    </c:legend>
    <c:plotVisOnly val="1"/>
    <c:dispBlanksAs val="zero"/>
    <c:showDLblsOverMax val="0"/>
  </c:chart>
  <c:txPr>
    <a:bodyPr/>
    <a:lstStyle/>
    <a:p>
      <a:pPr>
        <a:defRPr sz="1800"/>
      </a:pPr>
      <a:endParaRPr lang="ro-R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63546AF2-10FB-4BF5-9D23-7E5AD72BF77E}" type="datetimeFigureOut">
              <a:rPr lang="en-US"/>
              <a:pPr>
                <a:defRPr/>
              </a:pPr>
              <a:t>6/16/2013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7BA013FE-47CC-4403-B5A0-F91DA300CF9E}" type="slidenum">
              <a:rPr lang="en-US"/>
              <a:pPr>
                <a:defRPr/>
              </a:pPr>
              <a:t>‹#›</a:t>
            </a:fld>
            <a:endParaRPr lang="en-US"/>
          </a:p>
        </p:txBody>
      </p:sp>
    </p:spTree>
    <p:extLst>
      <p:ext uri="{BB962C8B-B14F-4D97-AF65-F5344CB8AC3E}">
        <p14:creationId xmlns:p14="http://schemas.microsoft.com/office/powerpoint/2010/main" val="153157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4914B7-6036-4ABC-A737-F91842398DBA}" type="datetimeFigureOut">
              <a:rPr lang="en-US"/>
              <a:pPr>
                <a:defRPr/>
              </a:pPr>
              <a:t>6/16/2013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11940D-6BCF-405E-A7BE-CFB52B8EE3FA}" type="slidenum">
              <a:rPr lang="en-GB"/>
              <a:pPr>
                <a:defRPr/>
              </a:pPr>
              <a:t>‹#›</a:t>
            </a:fld>
            <a:endParaRPr lang="en-GB" dirty="0"/>
          </a:p>
        </p:txBody>
      </p:sp>
    </p:spTree>
    <p:extLst>
      <p:ext uri="{BB962C8B-B14F-4D97-AF65-F5344CB8AC3E}">
        <p14:creationId xmlns:p14="http://schemas.microsoft.com/office/powerpoint/2010/main" val="333691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81EF8-D057-4F25-9775-947F8B9451C5}"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C87D8-C1A6-4674-9A50-115CBF6FDC0A}"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D272F-BEA2-4EE8-978F-C57F427EC5A7}"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C87D8-C1A6-4674-9A50-115CBF6FDC0A}"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CBA2D-457F-4738-8918-192FF624AF37}"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D272F-BEA2-4EE8-978F-C57F427EC5A7}"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3D8F9-C458-4E9D-A366-325E64FAA5F9}"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386AD-0144-4378-86FC-2A08C8B298E4}" type="slidenum">
              <a:rPr lang="en-GB" smtClean="0"/>
              <a:pPr fontAlgn="base">
                <a:spcBef>
                  <a:spcPct val="0"/>
                </a:spcBef>
                <a:spcAft>
                  <a:spcPct val="0"/>
                </a:spcAft>
                <a:defRPr/>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C287BF-CFBF-4E6A-9FBE-4CDE16E00EAF}" type="slidenum">
              <a:rPr lang="en-GB" smtClean="0">
                <a:solidFill>
                  <a:prstClr val="black"/>
                </a:solidFill>
              </a:rPr>
              <a:pPr>
                <a:defRPr/>
              </a:pPr>
              <a:t>19</a:t>
            </a:fld>
            <a:endParaRPr lang="en-GB"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63847-208E-44DA-A98B-7BBC69A52D8C}"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386AD-0144-4378-86FC-2A08C8B298E4}" type="slidenum">
              <a:rPr lang="en-GB" smtClean="0"/>
              <a:pPr fontAlgn="base">
                <a:spcBef>
                  <a:spcPct val="0"/>
                </a:spcBef>
                <a:spcAft>
                  <a:spcPct val="0"/>
                </a:spcAft>
                <a:defRPr/>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FEF368-339B-4400-A43A-5D5F5AD1549E}" type="slidenum">
              <a:rPr lang="en-GB" smtClean="0"/>
              <a:pPr fontAlgn="base">
                <a:spcBef>
                  <a:spcPct val="0"/>
                </a:spcBef>
                <a:spcAft>
                  <a:spcPct val="0"/>
                </a:spcAft>
                <a:defRPr/>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FEF368-339B-4400-A43A-5D5F5AD1549E}"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63847-208E-44DA-A98B-7BBC69A52D8C}"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63847-208E-44DA-A98B-7BBC69A52D8C}"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63847-208E-44DA-A98B-7BBC69A52D8C}"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7BF-CFBF-4E6A-9FBE-4CDE16E00EAF}"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D0682-ECF9-4D2B-9723-1108FF72762B}"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9CE66-6560-4E5B-A81D-A443C77C4BE4}"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3D8F9-C458-4E9D-A366-325E64FAA5F9}" type="slidenum">
              <a:rPr lang="en-GB" smtClean="0"/>
              <a:pPr fontAlgn="base">
                <a:spcBef>
                  <a:spcPct val="0"/>
                </a:spcBef>
                <a:spcAft>
                  <a:spcPct val="0"/>
                </a:spcAft>
                <a:defRPr/>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8D04FF-9885-4249-A4F6-2BB5CD8B7301}" type="datetimeFigureOut">
              <a:rPr lang="en-US"/>
              <a:pPr>
                <a:defRPr/>
              </a:pPr>
              <a:t>6/16/2013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08A6A-FC99-4D82-A8D5-A50B5E86E8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14F53-F90D-4C00-A943-8E5DFAD35ED6}" type="datetimeFigureOut">
              <a:rPr lang="en-US"/>
              <a:pPr>
                <a:defRPr/>
              </a:pPr>
              <a:t>6/16/2013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996D22-5F22-4C73-9F21-5BD3238F2DE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379583-F911-49EB-8B63-A84D53924505}" type="datetimeFigureOut">
              <a:rPr lang="en-US"/>
              <a:pPr>
                <a:defRPr/>
              </a:pPr>
              <a:t>6/16/2013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0A148D-E1D1-4FCB-9B5D-C89B39A2A8B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8D04FF-9885-4249-A4F6-2BB5CD8B7301}"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C08A6A-FC99-4D82-A8D5-A50B5E86E8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546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9B5D3E-F716-455E-AE64-C679A5327663}"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2640E4-B7F0-447F-A607-1AB9B389D92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351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7218C3-17F2-4167-BEA1-68088806B629}"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9F39F3-6C41-4402-99C1-D5663CD04D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299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F619F0-A45C-4FCA-8D13-2277E288A6C2}"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9ED008-1D00-455A-B8B7-8401374956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336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920D2E-962D-433E-9A4E-1BCB4F01B764}"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FCA8EC-82AC-4003-9C2F-8CAC4D3E89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763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CD6714-4432-4934-8F1F-072398A2CD5D}"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465DC49-D225-49B3-8E17-6568B2D8DB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546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A5E150-81EB-4FF7-B5D3-573EADD3E853}"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B5DEEA-CDC1-4F03-82C7-D2933827B3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171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2ED891-2552-431B-9E29-9A626EA00895}"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0D8195-BBB3-44FB-BC1D-B2C581F8E1C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80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9B5D3E-F716-455E-AE64-C679A5327663}" type="datetimeFigureOut">
              <a:rPr lang="en-US"/>
              <a:pPr>
                <a:defRPr/>
              </a:pPr>
              <a:t>6/16/2013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2640E4-B7F0-447F-A607-1AB9B389D92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1020E6-9C97-4B89-B4C4-46BB6F72CEC7}"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B99CC3-879F-4411-B83F-BB0EB2BD1E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2087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14F53-F90D-4C00-A943-8E5DFAD35ED6}"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996D22-5F22-4C73-9F21-5BD3238F2D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0079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379583-F911-49EB-8B63-A84D53924505}"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0A148D-E1D1-4FCB-9B5D-C89B39A2A8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459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7218C3-17F2-4167-BEA1-68088806B629}" type="datetimeFigureOut">
              <a:rPr lang="en-US"/>
              <a:pPr>
                <a:defRPr/>
              </a:pPr>
              <a:t>6/16/2013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9F39F3-6C41-4402-99C1-D5663CD04D6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F619F0-A45C-4FCA-8D13-2277E288A6C2}" type="datetimeFigureOut">
              <a:rPr lang="en-US"/>
              <a:pPr>
                <a:defRPr/>
              </a:pPr>
              <a:t>6/16/2013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9ED008-1D00-455A-B8B7-84013749564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920D2E-962D-433E-9A4E-1BCB4F01B764}" type="datetimeFigureOut">
              <a:rPr lang="en-US"/>
              <a:pPr>
                <a:defRPr/>
              </a:pPr>
              <a:t>6/16/2013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FCA8EC-82AC-4003-9C2F-8CAC4D3E896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CD6714-4432-4934-8F1F-072398A2CD5D}" type="datetimeFigureOut">
              <a:rPr lang="en-US"/>
              <a:pPr>
                <a:defRPr/>
              </a:pPr>
              <a:t>6/16/2013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65DC49-D225-49B3-8E17-6568B2D8DB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A5E150-81EB-4FF7-B5D3-573EADD3E853}" type="datetimeFigureOut">
              <a:rPr lang="en-US"/>
              <a:pPr>
                <a:defRPr/>
              </a:pPr>
              <a:t>6/16/2013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B5DEEA-CDC1-4F03-82C7-D2933827B3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2ED891-2552-431B-9E29-9A626EA00895}" type="datetimeFigureOut">
              <a:rPr lang="en-US"/>
              <a:pPr>
                <a:defRPr/>
              </a:pPr>
              <a:t>6/16/2013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0D8195-BBB3-44FB-BC1D-B2C581F8E1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1020E6-9C97-4B89-B4C4-46BB6F72CEC7}" type="datetimeFigureOut">
              <a:rPr lang="en-US"/>
              <a:pPr>
                <a:defRPr/>
              </a:pPr>
              <a:t>6/16/2013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B99CC3-879F-4411-B83F-BB0EB2BD1E9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71">
              <a:srgbClr val="F9C6A9"/>
            </a:gs>
            <a:gs pos="81669">
              <a:schemeClr val="accent2">
                <a:lumMod val="40000"/>
                <a:lumOff val="60000"/>
              </a:schemeClr>
            </a:gs>
            <a:gs pos="88750">
              <a:srgbClr val="EFBFBF"/>
            </a:gs>
            <a:gs pos="90411">
              <a:schemeClr val="accent2">
                <a:lumMod val="20000"/>
                <a:lumOff val="80000"/>
              </a:schemeClr>
            </a:gs>
            <a:gs pos="75410">
              <a:schemeClr val="accent2">
                <a:lumMod val="40000"/>
                <a:lumOff val="60000"/>
              </a:schemeClr>
            </a:gs>
            <a:gs pos="34156">
              <a:srgbClr val="ECEA88"/>
            </a:gs>
            <a:gs pos="3000">
              <a:srgbClr val="FCDF76"/>
            </a:gs>
            <a:gs pos="67000">
              <a:srgbClr val="ECEA88"/>
            </a:gs>
            <a:gs pos="24576">
              <a:srgbClr val="FCDF76"/>
            </a:gs>
            <a:gs pos="96000">
              <a:schemeClr val="bg1"/>
            </a:gs>
          </a:gsLst>
          <a:lin ang="27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4C1721-6E82-48CF-9ACD-FF37433EFE24}" type="datetimeFigureOut">
              <a:rPr lang="en-US"/>
              <a:pPr>
                <a:defRPr/>
              </a:pPr>
              <a:t>6/16/2013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3858DE-E8EB-4109-BC22-67815AD37A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71">
              <a:srgbClr val="F9C6A9"/>
            </a:gs>
            <a:gs pos="81669">
              <a:schemeClr val="accent2">
                <a:lumMod val="40000"/>
                <a:lumOff val="60000"/>
              </a:schemeClr>
            </a:gs>
            <a:gs pos="88750">
              <a:srgbClr val="EFBFBF"/>
            </a:gs>
            <a:gs pos="90411">
              <a:schemeClr val="accent2">
                <a:lumMod val="20000"/>
                <a:lumOff val="80000"/>
              </a:schemeClr>
            </a:gs>
            <a:gs pos="75410">
              <a:schemeClr val="accent2">
                <a:lumMod val="40000"/>
                <a:lumOff val="60000"/>
              </a:schemeClr>
            </a:gs>
            <a:gs pos="34156">
              <a:srgbClr val="ECEA88"/>
            </a:gs>
            <a:gs pos="3000">
              <a:srgbClr val="FCDF76"/>
            </a:gs>
            <a:gs pos="67000">
              <a:srgbClr val="ECEA88"/>
            </a:gs>
            <a:gs pos="24576">
              <a:srgbClr val="FCDF76"/>
            </a:gs>
            <a:gs pos="96000">
              <a:schemeClr val="bg1"/>
            </a:gs>
          </a:gsLst>
          <a:lin ang="27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4C1721-6E82-48CF-9ACD-FF37433EFE24}" type="datetimeFigureOut">
              <a:rPr lang="en-US">
                <a:solidFill>
                  <a:prstClr val="black">
                    <a:tint val="75000"/>
                  </a:prstClr>
                </a:solidFill>
              </a:rPr>
              <a:pPr>
                <a:defRPr/>
              </a:pPr>
              <a:t>6/16/2013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3858DE-E8EB-4109-BC22-67815AD37A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8150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oamr.ro/" TargetMode="External"/><Relationship Id="rId5" Type="http://schemas.openxmlformats.org/officeDocument/2006/relationships/image" Target="../media/image30.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lowchart: Document 6"/>
          <p:cNvSpPr/>
          <p:nvPr/>
        </p:nvSpPr>
        <p:spPr>
          <a:xfrm rot="5400000">
            <a:off x="3502647" y="547844"/>
            <a:ext cx="4429156" cy="6303036"/>
          </a:xfrm>
          <a:prstGeom prst="flowChartDocumen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GB" dirty="0"/>
          </a:p>
        </p:txBody>
      </p:sp>
      <p:pic>
        <p:nvPicPr>
          <p:cNvPr id="37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240000">
            <a:off x="238836" y="3230150"/>
            <a:ext cx="2455257" cy="2917138"/>
          </a:xfrm>
          <a:prstGeom prst="round2DiagRect">
            <a:avLst>
              <a:gd name="adj1" fmla="val 16667"/>
              <a:gd name="adj2" fmla="val 0"/>
            </a:avLst>
          </a:prstGeom>
          <a:ln w="88900" cap="sq">
            <a:solidFill>
              <a:srgbClr val="FFFFFF"/>
            </a:solidFill>
            <a:miter lim="800000"/>
          </a:ln>
          <a:effectLst>
            <a:outerShdw blurRad="254000" dist="1638300" dir="21540000" sx="137000" sy="137000" algn="tl" rotWithShape="0">
              <a:srgbClr val="000000">
                <a:alpha val="22000"/>
              </a:srgbClr>
            </a:outerShdw>
            <a:reflection endPos="1000" dist="50800" dir="5400000" sy="-100000" algn="bl" rotWithShape="0"/>
            <a:softEdge rad="520700"/>
          </a:effectLst>
        </p:spPr>
      </p:pic>
      <p:sp>
        <p:nvSpPr>
          <p:cNvPr id="11" name="TextBox 10"/>
          <p:cNvSpPr txBox="1"/>
          <p:nvPr/>
        </p:nvSpPr>
        <p:spPr>
          <a:xfrm>
            <a:off x="3000364" y="1907638"/>
            <a:ext cx="5643602" cy="261610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2400" b="1" i="1" dirty="0">
                <a:effectLst>
                  <a:outerShdw blurRad="38100" dist="38100" dir="2700000" algn="tl">
                    <a:srgbClr val="000000">
                      <a:alpha val="43137"/>
                    </a:srgbClr>
                  </a:outerShdw>
                </a:effectLst>
              </a:rPr>
              <a:t>Program </a:t>
            </a:r>
            <a:r>
              <a:rPr lang="fr-FR" sz="2400" b="1" i="1" dirty="0" err="1">
                <a:effectLst>
                  <a:outerShdw blurRad="38100" dist="38100" dir="2700000" algn="tl">
                    <a:srgbClr val="000000">
                      <a:alpha val="43137"/>
                    </a:srgbClr>
                  </a:outerShdw>
                </a:effectLst>
              </a:rPr>
              <a:t>transna</a:t>
            </a:r>
            <a:r>
              <a:rPr lang="ro-RO" sz="2400" b="1" i="1" dirty="0">
                <a:effectLst>
                  <a:outerShdw blurRad="38100" dist="38100" dir="2700000" algn="tl">
                    <a:srgbClr val="000000">
                      <a:alpha val="43137"/>
                    </a:srgbClr>
                  </a:outerShdw>
                </a:effectLst>
              </a:rPr>
              <a:t>ț</a:t>
            </a:r>
            <a:r>
              <a:rPr lang="fr-FR" sz="2400" b="1" i="1" dirty="0" err="1">
                <a:effectLst>
                  <a:outerShdw blurRad="38100" dist="38100" dir="2700000" algn="tl">
                    <a:srgbClr val="000000">
                      <a:alpha val="43137"/>
                    </a:srgbClr>
                  </a:outerShdw>
                </a:effectLst>
              </a:rPr>
              <a:t>ional</a:t>
            </a:r>
            <a:r>
              <a:rPr lang="fr-FR" sz="2400" b="1" i="1" dirty="0">
                <a:effectLst>
                  <a:outerShdw blurRad="38100" dist="38100" dir="2700000" algn="tl">
                    <a:srgbClr val="000000">
                      <a:alpha val="43137"/>
                    </a:srgbClr>
                  </a:outerShdw>
                </a:effectLst>
              </a:rPr>
              <a:t> de </a:t>
            </a:r>
            <a:r>
              <a:rPr lang="ro-RO" sz="2400" b="1" i="1" dirty="0">
                <a:effectLst>
                  <a:outerShdw blurRad="38100" dist="38100" dir="2700000" algn="tl">
                    <a:srgbClr val="000000">
                      <a:alpha val="43137"/>
                    </a:srgbClr>
                  </a:outerShdw>
                </a:effectLst>
              </a:rPr>
              <a:t>î</a:t>
            </a:r>
            <a:r>
              <a:rPr lang="fr-FR" sz="2400" b="1" i="1" dirty="0" err="1">
                <a:effectLst>
                  <a:outerShdw blurRad="38100" dist="38100" dir="2700000" algn="tl">
                    <a:srgbClr val="000000">
                      <a:alpha val="43137"/>
                    </a:srgbClr>
                  </a:outerShdw>
                </a:effectLst>
              </a:rPr>
              <a:t>mbun</a:t>
            </a:r>
            <a:r>
              <a:rPr lang="ro-RO" sz="2400" b="1" i="1" dirty="0">
                <a:effectLst>
                  <a:outerShdw blurRad="38100" dist="38100" dir="2700000" algn="tl">
                    <a:srgbClr val="000000">
                      <a:alpha val="43137"/>
                    </a:srgbClr>
                  </a:outerShdw>
                </a:effectLst>
              </a:rPr>
              <a:t>ă</a:t>
            </a:r>
            <a:r>
              <a:rPr lang="fr-FR" sz="2400" b="1" i="1" dirty="0">
                <a:effectLst>
                  <a:outerShdw blurRad="38100" dist="38100" dir="2700000" algn="tl">
                    <a:srgbClr val="000000">
                      <a:alpha val="43137"/>
                    </a:srgbClr>
                  </a:outerShdw>
                </a:effectLst>
              </a:rPr>
              <a:t>t</a:t>
            </a:r>
            <a:r>
              <a:rPr lang="ro-RO" sz="2400" b="1" i="1" dirty="0">
                <a:effectLst>
                  <a:outerShdw blurRad="38100" dist="38100" dir="2700000" algn="tl">
                    <a:srgbClr val="000000">
                      <a:alpha val="43137"/>
                    </a:srgbClr>
                  </a:outerShdw>
                </a:effectLst>
              </a:rPr>
              <a:t>ăț</a:t>
            </a:r>
            <a:r>
              <a:rPr lang="fr-FR" sz="2400" b="1" i="1" dirty="0">
                <a:effectLst>
                  <a:outerShdw blurRad="38100" dist="38100" dir="2700000" algn="tl">
                    <a:srgbClr val="000000">
                      <a:alpha val="43137"/>
                    </a:srgbClr>
                  </a:outerShdw>
                </a:effectLst>
              </a:rPr>
              <a:t>ire a </a:t>
            </a:r>
            <a:r>
              <a:rPr lang="fr-FR" sz="2400" b="1" i="1" dirty="0" err="1">
                <a:effectLst>
                  <a:outerShdw blurRad="38100" dist="38100" dir="2700000" algn="tl">
                    <a:srgbClr val="000000">
                      <a:alpha val="43137"/>
                    </a:srgbClr>
                  </a:outerShdw>
                </a:effectLst>
              </a:rPr>
              <a:t>stagiilor</a:t>
            </a:r>
            <a:r>
              <a:rPr lang="fr-FR" sz="2400" b="1" i="1" dirty="0">
                <a:effectLst>
                  <a:outerShdw blurRad="38100" dist="38100" dir="2700000" algn="tl">
                    <a:srgbClr val="000000">
                      <a:alpha val="43137"/>
                    </a:srgbClr>
                  </a:outerShdw>
                </a:effectLst>
              </a:rPr>
              <a:t> de </a:t>
            </a:r>
            <a:r>
              <a:rPr lang="fr-FR" sz="2400" b="1" i="1" dirty="0" err="1">
                <a:effectLst>
                  <a:outerShdw blurRad="38100" dist="38100" dir="2700000" algn="tl">
                    <a:srgbClr val="000000">
                      <a:alpha val="43137"/>
                    </a:srgbClr>
                  </a:outerShdw>
                </a:effectLst>
              </a:rPr>
              <a:t>preg</a:t>
            </a:r>
            <a:r>
              <a:rPr lang="ro-RO" sz="2400" b="1" i="1" dirty="0">
                <a:effectLst>
                  <a:outerShdw blurRad="38100" dist="38100" dir="2700000" algn="tl">
                    <a:srgbClr val="000000">
                      <a:alpha val="43137"/>
                    </a:srgbClr>
                  </a:outerShdw>
                </a:effectLst>
              </a:rPr>
              <a:t>ă</a:t>
            </a:r>
            <a:r>
              <a:rPr lang="fr-FR" sz="2400" b="1" i="1" dirty="0">
                <a:effectLst>
                  <a:outerShdw blurRad="38100" dist="38100" dir="2700000" algn="tl">
                    <a:srgbClr val="000000">
                      <a:alpha val="43137"/>
                    </a:srgbClr>
                  </a:outerShdw>
                </a:effectLst>
              </a:rPr>
              <a:t>tire </a:t>
            </a:r>
            <a:r>
              <a:rPr lang="fr-FR" sz="2400" b="1" i="1" dirty="0" err="1">
                <a:effectLst>
                  <a:outerShdw blurRad="38100" dist="38100" dir="2700000" algn="tl">
                    <a:srgbClr val="000000">
                      <a:alpha val="43137"/>
                    </a:srgbClr>
                  </a:outerShdw>
                </a:effectLst>
              </a:rPr>
              <a:t>practic</a:t>
            </a:r>
            <a:r>
              <a:rPr lang="ro-RO" sz="2400" b="1" i="1" dirty="0">
                <a:effectLst>
                  <a:outerShdw blurRad="38100" dist="38100" dir="2700000" algn="tl">
                    <a:srgbClr val="000000">
                      <a:alpha val="43137"/>
                    </a:srgbClr>
                  </a:outerShdw>
                </a:effectLst>
              </a:rPr>
              <a:t>ă</a:t>
            </a:r>
            <a:r>
              <a:rPr lang="fr-FR" sz="2400" b="1" i="1" dirty="0">
                <a:effectLst>
                  <a:outerShdw blurRad="38100" dist="38100" dir="2700000" algn="tl">
                    <a:srgbClr val="000000">
                      <a:alpha val="43137"/>
                    </a:srgbClr>
                  </a:outerShdw>
                </a:effectLst>
              </a:rPr>
              <a:t> a </a:t>
            </a:r>
            <a:r>
              <a:rPr lang="fr-FR" sz="2400" b="1" i="1" dirty="0" err="1">
                <a:effectLst>
                  <a:outerShdw blurRad="38100" dist="38100" dir="2700000" algn="tl">
                    <a:srgbClr val="000000">
                      <a:alpha val="43137"/>
                    </a:srgbClr>
                  </a:outerShdw>
                </a:effectLst>
              </a:rPr>
              <a:t>elevilor</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din</a:t>
            </a:r>
            <a:r>
              <a:rPr lang="fr-FR" sz="2400" b="1" i="1" dirty="0">
                <a:effectLst>
                  <a:outerShdw blurRad="38100" dist="38100" dir="2700000" algn="tl">
                    <a:srgbClr val="000000">
                      <a:alpha val="43137"/>
                    </a:srgbClr>
                  </a:outerShdw>
                </a:effectLst>
              </a:rPr>
              <a:t> </a:t>
            </a:r>
            <a:r>
              <a:rPr lang="ro-RO" sz="2400" b="1" i="1" dirty="0">
                <a:effectLst>
                  <a:outerShdw blurRad="38100" dist="38100" dir="2700000" algn="tl">
                    <a:srgbClr val="000000">
                      <a:alpha val="43137"/>
                    </a:srgbClr>
                  </a:outerShdw>
                </a:effectLst>
              </a:rPr>
              <a:t>ș</a:t>
            </a:r>
            <a:r>
              <a:rPr lang="fr-FR" sz="2400" b="1" i="1" dirty="0" err="1">
                <a:effectLst>
                  <a:outerShdw blurRad="38100" dist="38100" dir="2700000" algn="tl">
                    <a:srgbClr val="000000">
                      <a:alpha val="43137"/>
                    </a:srgbClr>
                  </a:outerShdw>
                </a:effectLst>
              </a:rPr>
              <a:t>colile</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postliceale</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sanitare</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pentru</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facilitarea</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tranzi</a:t>
            </a:r>
            <a:r>
              <a:rPr lang="ro-RO" sz="2400" b="1" i="1" dirty="0">
                <a:effectLst>
                  <a:outerShdw blurRad="38100" dist="38100" dir="2700000" algn="tl">
                    <a:srgbClr val="000000">
                      <a:alpha val="43137"/>
                    </a:srgbClr>
                  </a:outerShdw>
                </a:effectLst>
              </a:rPr>
              <a:t>ți</a:t>
            </a:r>
            <a:r>
              <a:rPr lang="fr-FR" sz="2400" b="1" i="1" dirty="0" err="1">
                <a:effectLst>
                  <a:outerShdw blurRad="38100" dist="38100" dir="2700000" algn="tl">
                    <a:srgbClr val="000000">
                      <a:alpha val="43137"/>
                    </a:srgbClr>
                  </a:outerShdw>
                </a:effectLst>
              </a:rPr>
              <a:t>ei</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acestora</a:t>
            </a:r>
            <a:r>
              <a:rPr lang="fr-FR" sz="2400" b="1" i="1" dirty="0">
                <a:effectLst>
                  <a:outerShdw blurRad="38100" dist="38100" dir="2700000" algn="tl">
                    <a:srgbClr val="000000">
                      <a:alpha val="43137"/>
                    </a:srgbClr>
                  </a:outerShdw>
                </a:effectLst>
              </a:rPr>
              <a:t> de la </a:t>
            </a:r>
            <a:r>
              <a:rPr lang="ro-RO" sz="2400" b="1" i="1" dirty="0">
                <a:effectLst>
                  <a:outerShdw blurRad="38100" dist="38100" dir="2700000" algn="tl">
                    <a:srgbClr val="000000">
                      <a:alpha val="43137"/>
                    </a:srgbClr>
                  </a:outerShdw>
                </a:effectLst>
              </a:rPr>
              <a:t>ș</a:t>
            </a:r>
            <a:r>
              <a:rPr lang="fr-FR" sz="2400" b="1" i="1" dirty="0" err="1">
                <a:effectLst>
                  <a:outerShdw blurRad="38100" dist="38100" dir="2700000" algn="tl">
                    <a:srgbClr val="000000">
                      <a:alpha val="43137"/>
                    </a:srgbClr>
                  </a:outerShdw>
                </a:effectLst>
              </a:rPr>
              <a:t>coal</a:t>
            </a:r>
            <a:r>
              <a:rPr lang="ro-RO" sz="2400" b="1" i="1" dirty="0">
                <a:effectLst>
                  <a:outerShdw blurRad="38100" dist="38100" dir="2700000" algn="tl">
                    <a:srgbClr val="000000">
                      <a:alpha val="43137"/>
                    </a:srgbClr>
                  </a:outerShdw>
                </a:effectLst>
              </a:rPr>
              <a:t>ă</a:t>
            </a:r>
            <a:r>
              <a:rPr lang="fr-FR" sz="2400" b="1" i="1" dirty="0">
                <a:effectLst>
                  <a:outerShdw blurRad="38100" dist="38100" dir="2700000" algn="tl">
                    <a:srgbClr val="000000">
                      <a:alpha val="43137"/>
                    </a:srgbClr>
                  </a:outerShdw>
                </a:effectLst>
              </a:rPr>
              <a:t> la via</a:t>
            </a:r>
            <a:r>
              <a:rPr lang="ro-RO" sz="2400" b="1" i="1" dirty="0">
                <a:effectLst>
                  <a:outerShdw blurRad="38100" dist="38100" dir="2700000" algn="tl">
                    <a:srgbClr val="000000">
                      <a:alpha val="43137"/>
                    </a:srgbClr>
                  </a:outerShdw>
                </a:effectLst>
              </a:rPr>
              <a:t>ț</a:t>
            </a:r>
            <a:r>
              <a:rPr lang="fr-FR" sz="2400" b="1" i="1" dirty="0">
                <a:effectLst>
                  <a:outerShdw blurRad="38100" dist="38100" dir="2700000" algn="tl">
                    <a:srgbClr val="000000">
                      <a:alpha val="43137"/>
                    </a:srgbClr>
                  </a:outerShdw>
                </a:effectLst>
              </a:rPr>
              <a:t>a </a:t>
            </a:r>
            <a:r>
              <a:rPr lang="fr-FR" sz="2400" b="1" i="1" dirty="0" err="1">
                <a:effectLst>
                  <a:outerShdw blurRad="38100" dist="38100" dir="2700000" algn="tl">
                    <a:srgbClr val="000000">
                      <a:alpha val="43137"/>
                    </a:srgbClr>
                  </a:outerShdw>
                </a:effectLst>
              </a:rPr>
              <a:t>activ</a:t>
            </a:r>
            <a:r>
              <a:rPr lang="ro-RO" sz="2400" b="1" i="1" dirty="0">
                <a:effectLst>
                  <a:outerShdw blurRad="38100" dist="38100" dir="2700000" algn="tl">
                    <a:srgbClr val="000000">
                      <a:alpha val="43137"/>
                    </a:srgbClr>
                  </a:outerShdw>
                </a:effectLst>
              </a:rPr>
              <a:t>ă</a:t>
            </a:r>
            <a:r>
              <a:rPr lang="ro-RO" sz="2400" i="1" dirty="0">
                <a:effectLst>
                  <a:outerShdw blurRad="38100" dist="38100" dir="2700000" algn="tl">
                    <a:srgbClr val="000000">
                      <a:alpha val="43137"/>
                    </a:srgbClr>
                  </a:outerShdw>
                </a:effectLst>
              </a:rPr>
              <a:t> </a:t>
            </a:r>
            <a:endParaRPr lang="en-US" sz="2400" i="1" dirty="0">
              <a:effectLst>
                <a:outerShdw blurRad="38100" dist="38100" dir="2700000" algn="tl">
                  <a:srgbClr val="000000">
                    <a:alpha val="43137"/>
                  </a:srgbClr>
                </a:outerShdw>
              </a:effectLst>
            </a:endParaRPr>
          </a:p>
          <a:p>
            <a:pPr algn="just" fontAlgn="auto">
              <a:spcBef>
                <a:spcPts val="0"/>
              </a:spcBef>
              <a:spcAft>
                <a:spcPts val="0"/>
              </a:spcAft>
              <a:defRPr/>
            </a:pPr>
            <a:endParaRPr lang="en-US" sz="2000" b="1" i="1" dirty="0">
              <a:ln w="11430"/>
              <a:effectLst>
                <a:outerShdw blurRad="50800" dist="39000" dir="5460000" algn="tl">
                  <a:srgbClr val="000000">
                    <a:alpha val="38000"/>
                  </a:srgbClr>
                </a:outerShdw>
              </a:effectLst>
              <a:latin typeface="Calibri" pitchFamily="34" charset="0"/>
              <a:cs typeface="Calibri" pitchFamily="34" charset="0"/>
            </a:endParaRPr>
          </a:p>
        </p:txBody>
      </p:sp>
      <p:sp>
        <p:nvSpPr>
          <p:cNvPr id="12" name="TextBox 8"/>
          <p:cNvSpPr txBox="1">
            <a:spLocks noChangeArrowheads="1"/>
          </p:cNvSpPr>
          <p:nvPr/>
        </p:nvSpPr>
        <p:spPr bwMode="auto">
          <a:xfrm>
            <a:off x="-227316" y="5459811"/>
            <a:ext cx="8871282" cy="1694609"/>
          </a:xfrm>
          <a:prstGeom prst="rect">
            <a:avLst/>
          </a:prstGeom>
          <a:noFill/>
          <a:ln w="9525">
            <a:noFill/>
            <a:miter lim="800000"/>
            <a:headEnd/>
            <a:tailEnd/>
          </a:ln>
        </p:spPr>
        <p:txBody>
          <a:bodyPr wrap="square" lIns="93260" tIns="46630" rIns="93260" bIns="46630">
            <a:spAutoFit/>
          </a:bodyPr>
          <a:lstStyle/>
          <a:p>
            <a:pPr algn="just"/>
            <a:endParaRPr lang="ro-RO" sz="1400" b="1" dirty="0"/>
          </a:p>
          <a:p>
            <a:pPr algn="just">
              <a:spcBef>
                <a:spcPts val="613"/>
              </a:spcBef>
            </a:pPr>
            <a:endParaRPr lang="ro-RO" sz="1400" b="1" dirty="0"/>
          </a:p>
          <a:p>
            <a:pPr algn="ctr">
              <a:spcBef>
                <a:spcPts val="613"/>
              </a:spcBef>
            </a:pPr>
            <a:r>
              <a:rPr lang="en-US" sz="1400" b="1" dirty="0"/>
              <a:t>AXA PRIORITAR</a:t>
            </a:r>
            <a:r>
              <a:rPr lang="ro-RO" sz="1400" b="1" dirty="0"/>
              <a:t>Ă</a:t>
            </a:r>
            <a:r>
              <a:rPr lang="en-US" sz="1400" b="1" dirty="0"/>
              <a:t> 2 </a:t>
            </a:r>
            <a:r>
              <a:rPr lang="en-US" sz="1400" dirty="0"/>
              <a:t>– “</a:t>
            </a:r>
            <a:r>
              <a:rPr lang="en-US" sz="1400" dirty="0" err="1"/>
              <a:t>Corelarea</a:t>
            </a:r>
            <a:r>
              <a:rPr lang="en-US" sz="1400" dirty="0"/>
              <a:t> </a:t>
            </a:r>
            <a:r>
              <a:rPr lang="ro-RO" sz="1400" dirty="0"/>
              <a:t>învăță</a:t>
            </a:r>
            <a:r>
              <a:rPr lang="en-US" sz="1400" dirty="0" err="1"/>
              <a:t>rii</a:t>
            </a:r>
            <a:r>
              <a:rPr lang="en-US" sz="1400" dirty="0"/>
              <a:t> </a:t>
            </a:r>
            <a:r>
              <a:rPr lang="en-US" sz="1400" dirty="0" err="1"/>
              <a:t>pe</a:t>
            </a:r>
            <a:r>
              <a:rPr lang="en-US" sz="1400" dirty="0"/>
              <a:t> tot </a:t>
            </a:r>
            <a:r>
              <a:rPr lang="en-US" sz="1400" dirty="0" err="1"/>
              <a:t>parcursul</a:t>
            </a:r>
            <a:r>
              <a:rPr lang="en-US" sz="1400" dirty="0"/>
              <a:t> vie</a:t>
            </a:r>
            <a:r>
              <a:rPr lang="ro-RO" sz="1400" dirty="0"/>
              <a:t>ți</a:t>
            </a:r>
            <a:r>
              <a:rPr lang="en-US" sz="1400" dirty="0" err="1"/>
              <a:t>i</a:t>
            </a:r>
            <a:r>
              <a:rPr lang="en-US" sz="1400" dirty="0"/>
              <a:t> cu pi</a:t>
            </a:r>
            <a:r>
              <a:rPr lang="ro-RO" sz="1400" dirty="0"/>
              <a:t>aț</a:t>
            </a:r>
            <a:r>
              <a:rPr lang="en-US" sz="1400" dirty="0"/>
              <a:t>a </a:t>
            </a:r>
            <a:r>
              <a:rPr lang="en-US" sz="1400" dirty="0" err="1"/>
              <a:t>muncii</a:t>
            </a:r>
            <a:r>
              <a:rPr lang="en-US" sz="1400" dirty="0"/>
              <a:t>”</a:t>
            </a:r>
            <a:endParaRPr lang="ro-RO" sz="1400" dirty="0"/>
          </a:p>
          <a:p>
            <a:pPr algn="ctr">
              <a:spcBef>
                <a:spcPts val="613"/>
              </a:spcBef>
            </a:pPr>
            <a:r>
              <a:rPr lang="en-US" sz="1400" b="1" dirty="0"/>
              <a:t>DOMENIUL MAJOR DE INTERVEN</a:t>
            </a:r>
            <a:r>
              <a:rPr lang="ro-RO" sz="1400" b="1" dirty="0"/>
              <a:t>Ț</a:t>
            </a:r>
            <a:r>
              <a:rPr lang="en-US" sz="1400" b="1" dirty="0"/>
              <a:t>IE 2.1 </a:t>
            </a:r>
            <a:r>
              <a:rPr lang="en-US" sz="1400" dirty="0"/>
              <a:t>– </a:t>
            </a:r>
            <a:r>
              <a:rPr lang="it-IT" sz="1400" dirty="0"/>
              <a:t>“Tranzi</a:t>
            </a:r>
            <a:r>
              <a:rPr lang="ro-RO" sz="1400" dirty="0"/>
              <a:t>ț</a:t>
            </a:r>
            <a:r>
              <a:rPr lang="it-IT" sz="1400" dirty="0"/>
              <a:t>ia de la </a:t>
            </a:r>
            <a:r>
              <a:rPr lang="ro-RO" sz="1400" dirty="0"/>
              <a:t>ș</a:t>
            </a:r>
            <a:r>
              <a:rPr lang="it-IT" sz="1400" dirty="0"/>
              <a:t>coal</a:t>
            </a:r>
            <a:r>
              <a:rPr lang="ro-RO" sz="1400" dirty="0"/>
              <a:t>ă</a:t>
            </a:r>
            <a:r>
              <a:rPr lang="it-IT" sz="1400" dirty="0"/>
              <a:t> la via</a:t>
            </a:r>
            <a:r>
              <a:rPr lang="ro-RO" sz="1400" dirty="0"/>
              <a:t>ț</a:t>
            </a:r>
            <a:r>
              <a:rPr lang="it-IT" sz="1400" dirty="0"/>
              <a:t>a activ</a:t>
            </a:r>
            <a:r>
              <a:rPr lang="ro-RO" sz="1400" dirty="0"/>
              <a:t>ă</a:t>
            </a:r>
            <a:r>
              <a:rPr lang="it-IT" sz="1400" dirty="0"/>
              <a:t>” </a:t>
            </a:r>
            <a:endParaRPr lang="en-US" sz="1400" dirty="0"/>
          </a:p>
          <a:p>
            <a:pPr algn="just">
              <a:spcBef>
                <a:spcPts val="613"/>
              </a:spcBef>
            </a:pPr>
            <a:r>
              <a:rPr lang="en-US" sz="1400" dirty="0"/>
              <a:t> </a:t>
            </a:r>
          </a:p>
          <a:p>
            <a:endParaRPr lang="en-US" sz="1400" dirty="0">
              <a:latin typeface="Calibri" pitchFamily="34" charset="0"/>
            </a:endParaRPr>
          </a:p>
        </p:txBody>
      </p:sp>
      <p:sp>
        <p:nvSpPr>
          <p:cNvPr id="14" name="TextBox 7"/>
          <p:cNvSpPr txBox="1">
            <a:spLocks noChangeArrowheads="1"/>
          </p:cNvSpPr>
          <p:nvPr/>
        </p:nvSpPr>
        <p:spPr bwMode="auto">
          <a:xfrm>
            <a:off x="3638265" y="3931421"/>
            <a:ext cx="5448870" cy="1417610"/>
          </a:xfrm>
          <a:prstGeom prst="rect">
            <a:avLst/>
          </a:prstGeom>
          <a:noFill/>
          <a:ln w="9525">
            <a:noFill/>
            <a:miter lim="800000"/>
            <a:headEnd/>
            <a:tailEnd/>
          </a:ln>
        </p:spPr>
        <p:txBody>
          <a:bodyPr wrap="square" lIns="93260" tIns="46630" rIns="93260" bIns="46630">
            <a:spAutoFit/>
          </a:bodyPr>
          <a:lstStyle/>
          <a:p>
            <a:pPr algn="ctr"/>
            <a:endParaRPr lang="ro-RO" sz="1400" dirty="0"/>
          </a:p>
          <a:p>
            <a:pPr algn="ctr"/>
            <a:endParaRPr lang="ro-RO" sz="1200" dirty="0"/>
          </a:p>
          <a:p>
            <a:pPr algn="ctr"/>
            <a:r>
              <a:rPr lang="ro-RO" sz="1200" b="1" dirty="0"/>
              <a:t>    </a:t>
            </a:r>
          </a:p>
          <a:p>
            <a:pPr algn="ctr"/>
            <a:r>
              <a:rPr lang="en-US" sz="1200" b="1" dirty="0" err="1"/>
              <a:t>Proiect</a:t>
            </a:r>
            <a:r>
              <a:rPr lang="en-US" sz="1200" b="1" dirty="0"/>
              <a:t> </a:t>
            </a:r>
            <a:r>
              <a:rPr lang="en-US" sz="1200" b="1" dirty="0" err="1"/>
              <a:t>cofinan</a:t>
            </a:r>
            <a:r>
              <a:rPr lang="ro-RO" sz="1200" b="1" dirty="0"/>
              <a:t>ț</a:t>
            </a:r>
            <a:r>
              <a:rPr lang="en-US" sz="1200" b="1" dirty="0"/>
              <a:t>at din </a:t>
            </a:r>
            <a:r>
              <a:rPr lang="en-US" sz="1200" b="1" dirty="0" err="1"/>
              <a:t>Fondul</a:t>
            </a:r>
            <a:r>
              <a:rPr lang="en-US" sz="1200" b="1" dirty="0"/>
              <a:t> Social European </a:t>
            </a:r>
            <a:r>
              <a:rPr lang="en-US" sz="1200" b="1" dirty="0" err="1"/>
              <a:t>prin</a:t>
            </a:r>
            <a:r>
              <a:rPr lang="en-US" sz="1200" b="1" dirty="0"/>
              <a:t> </a:t>
            </a:r>
            <a:endParaRPr lang="ro-RO" sz="1200" b="1" dirty="0"/>
          </a:p>
          <a:p>
            <a:pPr algn="ctr"/>
            <a:r>
              <a:rPr lang="en-US" sz="1200" b="1" dirty="0" err="1" smtClean="0"/>
              <a:t>Programul</a:t>
            </a:r>
            <a:r>
              <a:rPr lang="en-US" sz="1200" b="1" dirty="0" smtClean="0"/>
              <a:t> </a:t>
            </a:r>
            <a:r>
              <a:rPr lang="en-US" sz="1200" b="1" dirty="0"/>
              <a:t>Opera</a:t>
            </a:r>
            <a:r>
              <a:rPr lang="ro-RO" sz="1200" b="1" dirty="0"/>
              <a:t>ț</a:t>
            </a:r>
            <a:r>
              <a:rPr lang="en-US" sz="1200" b="1" dirty="0" err="1"/>
              <a:t>ional</a:t>
            </a:r>
            <a:r>
              <a:rPr lang="en-US" sz="1200" b="1" dirty="0"/>
              <a:t> Sectorial</a:t>
            </a:r>
            <a:endParaRPr lang="ro-RO" sz="1200" b="1" dirty="0"/>
          </a:p>
          <a:p>
            <a:pPr algn="ctr"/>
            <a:r>
              <a:rPr lang="en-US" sz="1200" b="1" dirty="0" err="1"/>
              <a:t>Dezvoltarea</a:t>
            </a:r>
            <a:r>
              <a:rPr lang="en-US" sz="1200" b="1" dirty="0"/>
              <a:t> </a:t>
            </a:r>
            <a:r>
              <a:rPr lang="en-US" sz="1200" b="1" dirty="0" err="1"/>
              <a:t>Resurselor</a:t>
            </a:r>
            <a:r>
              <a:rPr lang="en-US" sz="1200" b="1" dirty="0"/>
              <a:t> </a:t>
            </a:r>
            <a:r>
              <a:rPr lang="en-US" sz="1200" b="1" dirty="0" err="1"/>
              <a:t>Umane</a:t>
            </a:r>
            <a:r>
              <a:rPr lang="en-US" sz="1200" b="1" dirty="0"/>
              <a:t> 2007-2013 – “</a:t>
            </a:r>
            <a:r>
              <a:rPr lang="en-US" sz="1200" b="1" dirty="0" err="1"/>
              <a:t>Investe</a:t>
            </a:r>
            <a:r>
              <a:rPr lang="ro-RO" sz="1200" b="1" dirty="0"/>
              <a:t>ș</a:t>
            </a:r>
            <a:r>
              <a:rPr lang="en-US" sz="1200" b="1" dirty="0" err="1"/>
              <a:t>te</a:t>
            </a:r>
            <a:r>
              <a:rPr lang="ro-RO" sz="1200" b="1" dirty="0"/>
              <a:t> în</a:t>
            </a:r>
            <a:r>
              <a:rPr lang="en-US" sz="1200" b="1" dirty="0"/>
              <a:t> </a:t>
            </a:r>
            <a:r>
              <a:rPr lang="en-US" sz="1200" b="1" dirty="0" err="1"/>
              <a:t>oameni</a:t>
            </a:r>
            <a:r>
              <a:rPr lang="en-US" sz="1200" b="1" dirty="0"/>
              <a:t> !”</a:t>
            </a:r>
            <a:br>
              <a:rPr lang="en-US" sz="1200" b="1" dirty="0"/>
            </a:br>
            <a:endParaRPr lang="en-US" sz="1200" b="1" dirty="0"/>
          </a:p>
        </p:txBody>
      </p:sp>
      <p:pic>
        <p:nvPicPr>
          <p:cNvPr id="9" name="Picture 6"/>
          <p:cNvPicPr>
            <a:picLocks noChangeAspect="1" noChangeArrowheads="1"/>
          </p:cNvPicPr>
          <p:nvPr/>
        </p:nvPicPr>
        <p:blipFill>
          <a:blip r:embed="rId4" cstate="print">
            <a:extLst/>
          </a:blip>
          <a:stretch>
            <a:fillRect/>
          </a:stretch>
        </p:blipFill>
        <p:spPr bwMode="auto">
          <a:xfrm rot="20940000">
            <a:off x="253084" y="1239381"/>
            <a:ext cx="2176186" cy="1835259"/>
          </a:xfrm>
          <a:prstGeom prst="round2DiagRect">
            <a:avLst>
              <a:gd name="adj1" fmla="val 16667"/>
              <a:gd name="adj2" fmla="val 0"/>
            </a:avLst>
          </a:prstGeom>
          <a:ln w="88900" cap="sq">
            <a:solidFill>
              <a:srgbClr val="FFFFFF"/>
            </a:solidFill>
            <a:miter lim="800000"/>
          </a:ln>
          <a:effectLst>
            <a:outerShdw blurRad="254000" dist="1638300" dir="21540000" sx="137000" sy="137000" algn="tl" rotWithShape="0">
              <a:srgbClr val="000000">
                <a:alpha val="22000"/>
              </a:srgbClr>
            </a:outerShdw>
            <a:reflection endPos="1000" dist="50800" dir="5400000" sy="-100000" algn="bl" rotWithShape="0"/>
            <a:softEdge rad="520700"/>
          </a:effectLst>
        </p:spPr>
      </p:pic>
      <p:pic>
        <p:nvPicPr>
          <p:cNvPr id="1026"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105653"/>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7" descr="DSC00256.JPG"/>
          <p:cNvPicPr>
            <a:picLocks noChangeAspect="1"/>
          </p:cNvPicPr>
          <p:nvPr/>
        </p:nvPicPr>
        <p:blipFill>
          <a:blip r:embed="rId3"/>
          <a:srcRect/>
          <a:stretch>
            <a:fillRect/>
          </a:stretch>
        </p:blipFill>
        <p:spPr bwMode="auto">
          <a:xfrm>
            <a:off x="54146" y="457200"/>
            <a:ext cx="5036035" cy="3744416"/>
          </a:xfrm>
          <a:prstGeom prst="round2DiagRect">
            <a:avLst>
              <a:gd name="adj1" fmla="val 21477"/>
              <a:gd name="adj2" fmla="val 0"/>
            </a:avLst>
          </a:prstGeom>
          <a:ln w="88900" cap="sq">
            <a:gradFill>
              <a:gsLst>
                <a:gs pos="10000">
                  <a:srgbClr val="C1535E">
                    <a:alpha val="44000"/>
                  </a:srgbClr>
                </a:gs>
                <a:gs pos="0">
                  <a:srgbClr val="C00000"/>
                </a:gs>
                <a:gs pos="53000">
                  <a:srgbClr val="C00000"/>
                </a:gs>
                <a:gs pos="39000">
                  <a:schemeClr val="accent1">
                    <a:tint val="44500"/>
                    <a:satMod val="160000"/>
                  </a:schemeClr>
                </a:gs>
                <a:gs pos="100000">
                  <a:srgbClr val="C00000"/>
                </a:gs>
              </a:gsLst>
              <a:lin ang="5400000" scaled="0"/>
            </a:gradFill>
            <a:miter lim="800000"/>
          </a:ln>
          <a:effectLst>
            <a:outerShdw blurRad="254000" algn="tl" rotWithShape="0">
              <a:srgbClr val="000000">
                <a:alpha val="43000"/>
              </a:srgbClr>
            </a:outerShdw>
          </a:effectLst>
        </p:spPr>
      </p:pic>
      <p:pic>
        <p:nvPicPr>
          <p:cNvPr id="11" name="Picture 8" descr="DSC00154.JPG"/>
          <p:cNvPicPr>
            <a:picLocks noChangeAspect="1"/>
          </p:cNvPicPr>
          <p:nvPr/>
        </p:nvPicPr>
        <p:blipFill>
          <a:blip r:embed="rId4"/>
          <a:srcRect/>
          <a:stretch>
            <a:fillRect/>
          </a:stretch>
        </p:blipFill>
        <p:spPr bwMode="auto">
          <a:xfrm>
            <a:off x="4480366" y="3140968"/>
            <a:ext cx="4635311" cy="3576465"/>
          </a:xfrm>
          <a:prstGeom prst="round2DiagRect">
            <a:avLst>
              <a:gd name="adj1" fmla="val 29839"/>
              <a:gd name="adj2" fmla="val 0"/>
            </a:avLst>
          </a:prstGeom>
          <a:ln w="88900" cap="sq">
            <a:gradFill>
              <a:gsLst>
                <a:gs pos="91659">
                  <a:srgbClr val="C00000"/>
                </a:gs>
                <a:gs pos="78000">
                  <a:srgbClr val="C00000"/>
                </a:gs>
                <a:gs pos="66268">
                  <a:srgbClr val="C00000"/>
                </a:gs>
                <a:gs pos="54600">
                  <a:srgbClr val="C00000"/>
                </a:gs>
                <a:gs pos="9000">
                  <a:schemeClr val="bg1">
                    <a:alpha val="0"/>
                  </a:schemeClr>
                </a:gs>
                <a:gs pos="0">
                  <a:srgbClr val="C00000"/>
                </a:gs>
                <a:gs pos="50000">
                  <a:schemeClr val="bg1"/>
                </a:gs>
                <a:gs pos="83332">
                  <a:srgbClr val="C00000"/>
                </a:gs>
                <a:gs pos="96247">
                  <a:srgbClr val="C00000"/>
                </a:gs>
                <a:gs pos="100000">
                  <a:schemeClr val="accent1">
                    <a:tint val="23500"/>
                    <a:satMod val="160000"/>
                  </a:schemeClr>
                </a:gs>
              </a:gsLst>
              <a:lin ang="5400000" scaled="0"/>
            </a:gradFill>
            <a:miter lim="800000"/>
          </a:ln>
          <a:effectLst>
            <a:outerShdw blurRad="254000" algn="tl" rotWithShape="0">
              <a:srgbClr val="000000">
                <a:alpha val="43000"/>
              </a:srgbClr>
            </a:outerShdw>
          </a:effectLst>
        </p:spPr>
      </p:pic>
      <p:sp>
        <p:nvSpPr>
          <p:cNvPr id="13" name="TextBox 5"/>
          <p:cNvSpPr txBox="1">
            <a:spLocks noChangeArrowheads="1"/>
          </p:cNvSpPr>
          <p:nvPr/>
        </p:nvSpPr>
        <p:spPr bwMode="auto">
          <a:xfrm>
            <a:off x="5220072" y="1036493"/>
            <a:ext cx="3925516" cy="960498"/>
          </a:xfrm>
          <a:prstGeom prst="rect">
            <a:avLst/>
          </a:prstGeom>
          <a:noFill/>
          <a:ln w="9525">
            <a:noFill/>
            <a:miter lim="800000"/>
            <a:headEnd/>
            <a:tailEnd/>
          </a:ln>
        </p:spPr>
        <p:txBody>
          <a:bodyPr wrap="square" lIns="93260" tIns="46630" rIns="93260" bIns="46630">
            <a:spAutoFit/>
          </a:bodyPr>
          <a:lstStyle/>
          <a:p>
            <a:pPr algn="ctr">
              <a:lnSpc>
                <a:spcPct val="150000"/>
              </a:lnSpc>
              <a:spcBef>
                <a:spcPts val="613"/>
              </a:spcBef>
              <a:defRPr/>
            </a:pPr>
            <a:r>
              <a:rPr lang="ro-RO" sz="2000" b="1" i="1" dirty="0" smtClean="0">
                <a:effectLst>
                  <a:outerShdw blurRad="38100" dist="38100" dir="2700000" algn="tl">
                    <a:srgbClr val="C0C0C0"/>
                  </a:outerShdw>
                </a:effectLst>
              </a:rPr>
              <a:t>Stagii de practică desfășurate în Irlanda: </a:t>
            </a:r>
            <a:endParaRPr lang="ro-RO" sz="2000" b="1" i="1" dirty="0">
              <a:effectLst>
                <a:outerShdw blurRad="38100" dist="38100" dir="2700000" algn="tl">
                  <a:srgbClr val="C0C0C0"/>
                </a:outerShdw>
              </a:effectLst>
            </a:endParaRPr>
          </a:p>
        </p:txBody>
      </p:sp>
      <p:sp>
        <p:nvSpPr>
          <p:cNvPr id="15" name="TextBox 9"/>
          <p:cNvSpPr txBox="1">
            <a:spLocks noChangeArrowheads="1"/>
          </p:cNvSpPr>
          <p:nvPr/>
        </p:nvSpPr>
        <p:spPr bwMode="auto">
          <a:xfrm>
            <a:off x="5257800" y="2209800"/>
            <a:ext cx="3740420" cy="740502"/>
          </a:xfrm>
          <a:prstGeom prst="rect">
            <a:avLst/>
          </a:prstGeom>
          <a:noFill/>
          <a:ln w="9525">
            <a:noFill/>
            <a:miter lim="800000"/>
            <a:headEnd/>
            <a:tailEnd/>
          </a:ln>
        </p:spPr>
        <p:txBody>
          <a:bodyPr wrap="square" lIns="93260" tIns="46630" rIns="93260" bIns="46630">
            <a:spAutoFit/>
          </a:bodyPr>
          <a:lstStyle/>
          <a:p>
            <a:pPr algn="ctr"/>
            <a:r>
              <a:rPr lang="ro-RO" sz="1400" i="1" dirty="0"/>
              <a:t>Exerciții practice desfășurate în laboratoarele </a:t>
            </a:r>
            <a:r>
              <a:rPr lang="ro-RO" sz="1400" b="1" i="1" dirty="0"/>
              <a:t>University College Dublin </a:t>
            </a:r>
            <a:r>
              <a:rPr lang="ro-RO" sz="1400" i="1" dirty="0"/>
              <a:t>de elevii din grupul țintă al proiectului – aprilie 2011</a:t>
            </a:r>
            <a:endParaRPr lang="en-US" sz="1400" i="1" dirty="0"/>
          </a:p>
        </p:txBody>
      </p:sp>
      <p:sp>
        <p:nvSpPr>
          <p:cNvPr id="10" name="Rectangle 9"/>
          <p:cNvSpPr/>
          <p:nvPr/>
        </p:nvSpPr>
        <p:spPr>
          <a:xfrm>
            <a:off x="152400" y="4724400"/>
            <a:ext cx="4191000" cy="1754326"/>
          </a:xfrm>
          <a:prstGeom prst="rect">
            <a:avLst/>
          </a:prstGeom>
        </p:spPr>
        <p:txBody>
          <a:bodyPr wrap="square">
            <a:spAutoFit/>
          </a:bodyPr>
          <a:lstStyle/>
          <a:p>
            <a:pPr eaLnBrk="0" hangingPunct="0">
              <a:defRPr/>
            </a:pPr>
            <a:r>
              <a:rPr lang="ro-RO" sz="1200" dirty="0" smtClean="0"/>
              <a:t>Principalele teme abordate in cadrul stagiului de la Dublin au fost: </a:t>
            </a:r>
          </a:p>
          <a:p>
            <a:pPr eaLnBrk="0" hangingPunct="0">
              <a:defRPr/>
            </a:pPr>
            <a:r>
              <a:rPr lang="ro-RO" sz="1200" dirty="0" smtClean="0"/>
              <a:t>Evaluarea stării de sănătate a pacienţilor; Evaluarea pacienţilor la internare</a:t>
            </a:r>
            <a:r>
              <a:rPr lang="en-GB" sz="1200" dirty="0" smtClean="0"/>
              <a:t> cu </a:t>
            </a:r>
            <a:r>
              <a:rPr lang="en-GB" sz="1200" dirty="0" err="1" smtClean="0"/>
              <a:t>ajutorul</a:t>
            </a:r>
            <a:r>
              <a:rPr lang="en-GB" sz="1200" dirty="0" smtClean="0"/>
              <a:t> </a:t>
            </a:r>
            <a:r>
              <a:rPr lang="en-GB" sz="1200" dirty="0" err="1" smtClean="0"/>
              <a:t>modelelor</a:t>
            </a:r>
            <a:r>
              <a:rPr lang="en-GB" sz="1200" dirty="0" smtClean="0"/>
              <a:t> de </a:t>
            </a:r>
            <a:r>
              <a:rPr lang="en-GB" sz="1200" dirty="0" err="1" smtClean="0"/>
              <a:t>sănătate</a:t>
            </a:r>
            <a:r>
              <a:rPr lang="en-GB" sz="1200" dirty="0" smtClean="0"/>
              <a:t> </a:t>
            </a:r>
            <a:r>
              <a:rPr lang="en-GB" sz="1200" dirty="0" err="1" smtClean="0"/>
              <a:t>funcțională</a:t>
            </a:r>
            <a:r>
              <a:rPr lang="en-GB" sz="1200" dirty="0" smtClean="0"/>
              <a:t> ale </a:t>
            </a:r>
            <a:r>
              <a:rPr lang="en-GB" sz="1200" dirty="0" err="1" smtClean="0"/>
              <a:t>lui</a:t>
            </a:r>
            <a:r>
              <a:rPr lang="en-GB" sz="1200" dirty="0" smtClean="0"/>
              <a:t> Gordon</a:t>
            </a:r>
            <a:r>
              <a:rPr lang="ro-RO" sz="1200" dirty="0" smtClean="0"/>
              <a:t>; </a:t>
            </a:r>
            <a:r>
              <a:rPr lang="en-GB" sz="1200" dirty="0" err="1" smtClean="0"/>
              <a:t>Practici</a:t>
            </a:r>
            <a:r>
              <a:rPr lang="en-GB" sz="1200" dirty="0" smtClean="0"/>
              <a:t> de </a:t>
            </a:r>
            <a:r>
              <a:rPr lang="en-GB" sz="1200" dirty="0" err="1" smtClean="0"/>
              <a:t>laborator</a:t>
            </a:r>
            <a:r>
              <a:rPr lang="ro-RO" sz="1200" dirty="0" smtClean="0"/>
              <a:t>: Elemente de igienă și protecție, </a:t>
            </a:r>
            <a:r>
              <a:rPr lang="en-GB" sz="1200" dirty="0" err="1" smtClean="0"/>
              <a:t>Spălarea</a:t>
            </a:r>
            <a:r>
              <a:rPr lang="en-GB" sz="1200" dirty="0" smtClean="0"/>
              <a:t> </a:t>
            </a:r>
            <a:r>
              <a:rPr lang="en-GB" sz="1200" dirty="0" err="1" smtClean="0"/>
              <a:t>mâinilor</a:t>
            </a:r>
            <a:r>
              <a:rPr lang="ro-RO" sz="1200" dirty="0" smtClean="0"/>
              <a:t>, </a:t>
            </a:r>
            <a:r>
              <a:rPr lang="en-GB" sz="1200" dirty="0" err="1" smtClean="0"/>
              <a:t>Hrănirea</a:t>
            </a:r>
            <a:r>
              <a:rPr lang="en-GB" sz="1200" dirty="0" smtClean="0"/>
              <a:t> </a:t>
            </a:r>
            <a:r>
              <a:rPr lang="en-GB" sz="1200" dirty="0" err="1" smtClean="0"/>
              <a:t>pacienților</a:t>
            </a:r>
            <a:r>
              <a:rPr lang="ro-RO" sz="1200" dirty="0" smtClean="0"/>
              <a:t>, </a:t>
            </a:r>
            <a:r>
              <a:rPr lang="en-GB" sz="1200" dirty="0" err="1" smtClean="0"/>
              <a:t>Mutarea</a:t>
            </a:r>
            <a:r>
              <a:rPr lang="en-GB" sz="1200" dirty="0" smtClean="0"/>
              <a:t> </a:t>
            </a:r>
            <a:r>
              <a:rPr lang="en-GB" sz="1200" dirty="0" err="1" smtClean="0"/>
              <a:t>şi</a:t>
            </a:r>
            <a:r>
              <a:rPr lang="en-GB" sz="1200" dirty="0" smtClean="0"/>
              <a:t> </a:t>
            </a:r>
            <a:r>
              <a:rPr lang="en-GB" sz="1200" dirty="0" err="1" smtClean="0"/>
              <a:t>manevrarea</a:t>
            </a:r>
            <a:r>
              <a:rPr lang="en-GB" sz="1200" dirty="0" smtClean="0"/>
              <a:t> </a:t>
            </a:r>
            <a:r>
              <a:rPr lang="en-GB" sz="1200" dirty="0" err="1" smtClean="0"/>
              <a:t>pacienţilor</a:t>
            </a:r>
            <a:r>
              <a:rPr lang="ro-RO" sz="1200" dirty="0" smtClean="0"/>
              <a:t>, Dezvoltarea unui plan de îngrijiri, Evaluarea şi măsurarea semnelor vitale, Planificarea externării, Îngrijirea în acţiune.</a:t>
            </a:r>
            <a:endParaRPr lang="ro-RO" sz="1200" dirty="0"/>
          </a:p>
        </p:txBody>
      </p:sp>
    </p:spTree>
    <p:extLst>
      <p:ext uri="{BB962C8B-B14F-4D97-AF65-F5344CB8AC3E}">
        <p14:creationId xmlns:p14="http://schemas.microsoft.com/office/powerpoint/2010/main" val="365908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6844110" y="2658314"/>
            <a:ext cx="2448272" cy="2110930"/>
          </a:xfrm>
          <a:prstGeom prst="rect">
            <a:avLst/>
          </a:prstGeom>
          <a:ln>
            <a:noFill/>
          </a:ln>
          <a:effectLst>
            <a:outerShdw blurRad="292100" dist="139700" dir="2700000" algn="tl" rotWithShape="0">
              <a:srgbClr val="333333">
                <a:alpha val="65000"/>
              </a:srgbClr>
            </a:outerShdw>
            <a:softEdge rad="317500"/>
          </a:effectLst>
        </p:spPr>
      </p:pic>
      <p:pic>
        <p:nvPicPr>
          <p:cNvPr id="15" name="Picture 4"/>
          <p:cNvPicPr>
            <a:picLocks noChangeAspect="1" noChangeArrowheads="1"/>
          </p:cNvPicPr>
          <p:nvPr/>
        </p:nvPicPr>
        <p:blipFill>
          <a:blip r:embed="rId4" cstate="print">
            <a:extLst/>
          </a:blip>
          <a:stretch>
            <a:fillRect/>
          </a:stretch>
        </p:blipFill>
        <p:spPr bwMode="auto">
          <a:xfrm rot="341192">
            <a:off x="4134411" y="525930"/>
            <a:ext cx="3092656" cy="2948640"/>
          </a:xfrm>
          <a:prstGeom prst="rect">
            <a:avLst/>
          </a:prstGeom>
          <a:ln>
            <a:noFill/>
          </a:ln>
          <a:effectLst>
            <a:outerShdw blurRad="292100" dist="139700" dir="2700000" algn="tl" rotWithShape="0">
              <a:srgbClr val="333333">
                <a:alpha val="65000"/>
              </a:srgbClr>
            </a:outerShdw>
            <a:softEdge rad="495300"/>
          </a:effectLst>
        </p:spPr>
      </p:pic>
      <p:sp>
        <p:nvSpPr>
          <p:cNvPr id="2" name="Flowchart: Document 1"/>
          <p:cNvSpPr/>
          <p:nvPr/>
        </p:nvSpPr>
        <p:spPr>
          <a:xfrm flipH="1" flipV="1">
            <a:off x="0" y="1700808"/>
            <a:ext cx="9144000" cy="5157192"/>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179943" y="2000250"/>
            <a:ext cx="8572560" cy="46691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5"/>
          <p:cNvSpPr>
            <a:spLocks noChangeArrowheads="1"/>
          </p:cNvSpPr>
          <p:nvPr/>
        </p:nvSpPr>
        <p:spPr bwMode="auto">
          <a:xfrm>
            <a:off x="5213984" y="1575574"/>
            <a:ext cx="3556005" cy="120032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20" name="TextBox 10"/>
          <p:cNvSpPr txBox="1">
            <a:spLocks noChangeArrowheads="1"/>
          </p:cNvSpPr>
          <p:nvPr/>
        </p:nvSpPr>
        <p:spPr bwMode="auto">
          <a:xfrm>
            <a:off x="184203" y="2348880"/>
            <a:ext cx="8492254" cy="4670808"/>
          </a:xfrm>
          <a:prstGeom prst="rect">
            <a:avLst/>
          </a:prstGeom>
          <a:noFill/>
          <a:ln w="9525">
            <a:noFill/>
            <a:miter lim="800000"/>
            <a:headEnd/>
            <a:tailEnd/>
          </a:ln>
        </p:spPr>
        <p:txBody>
          <a:bodyPr wrap="square" lIns="93260" tIns="46630" rIns="93260" bIns="46630">
            <a:spAutoFit/>
          </a:bodyPr>
          <a:lstStyle/>
          <a:p>
            <a:pPr algn="just">
              <a:spcBef>
                <a:spcPts val="613"/>
              </a:spcBef>
              <a:defRPr/>
            </a:pPr>
            <a:r>
              <a:rPr lang="en-US" sz="1200" b="1" i="1" dirty="0" smtClean="0">
                <a:effectLst>
                  <a:outerShdw blurRad="38100" dist="38100" dir="2700000" algn="tl">
                    <a:srgbClr val="C0C0C0"/>
                  </a:outerShdw>
                </a:effectLst>
              </a:rPr>
              <a:t>				       </a:t>
            </a:r>
            <a:r>
              <a:rPr lang="ro-RO" sz="1600" b="1" i="1" dirty="0" smtClean="0">
                <a:effectLst>
                  <a:outerShdw blurRad="38100" dist="38100" dir="2700000" algn="tl">
                    <a:srgbClr val="C0C0C0"/>
                  </a:outerShdw>
                </a:effectLst>
              </a:rPr>
              <a:t>Stagii de practică desfășurate în </a:t>
            </a:r>
            <a:r>
              <a:rPr lang="en-US" sz="1600" b="1" i="1" dirty="0" err="1" smtClean="0">
                <a:effectLst>
                  <a:outerShdw blurRad="38100" dist="38100" dir="2700000" algn="tl">
                    <a:srgbClr val="C0C0C0"/>
                  </a:outerShdw>
                </a:effectLst>
              </a:rPr>
              <a:t>Spania</a:t>
            </a:r>
            <a:r>
              <a:rPr lang="ro-RO" sz="1600" b="1" i="1" dirty="0" smtClean="0">
                <a:effectLst>
                  <a:outerShdw blurRad="38100" dist="38100" dir="2700000" algn="tl">
                    <a:srgbClr val="C0C0C0"/>
                  </a:outerShdw>
                </a:effectLst>
              </a:rPr>
              <a:t>:</a:t>
            </a:r>
            <a:endParaRPr lang="en-US" sz="1600" b="1" i="1" dirty="0" smtClean="0">
              <a:effectLst>
                <a:outerShdw blurRad="38100" dist="38100" dir="2700000" algn="tl">
                  <a:srgbClr val="C0C0C0"/>
                </a:outerShdw>
              </a:effectLst>
            </a:endParaRPr>
          </a:p>
          <a:p>
            <a:pPr algn="just">
              <a:spcBef>
                <a:spcPts val="613"/>
              </a:spcBef>
              <a:defRPr/>
            </a:pPr>
            <a:r>
              <a:rPr lang="en-US" sz="1600" b="1" i="1" dirty="0">
                <a:effectLst>
                  <a:outerShdw blurRad="38100" dist="38100" dir="2700000" algn="tl">
                    <a:srgbClr val="C0C0C0"/>
                  </a:outerShdw>
                </a:effectLst>
              </a:rPr>
              <a:t>	</a:t>
            </a:r>
            <a:r>
              <a:rPr lang="en-US" sz="1600" b="1" i="1" dirty="0" smtClean="0">
                <a:effectLst>
                  <a:outerShdw blurRad="38100" dist="38100" dir="2700000" algn="tl">
                    <a:srgbClr val="C0C0C0"/>
                  </a:outerShdw>
                </a:effectLst>
              </a:rPr>
              <a:t>				</a:t>
            </a:r>
            <a:r>
              <a:rPr lang="en-US" sz="1600" b="1" i="1" dirty="0" err="1" smtClean="0">
                <a:effectLst>
                  <a:outerShdw blurRad="38100" dist="38100" dir="2700000" algn="tl">
                    <a:srgbClr val="C0C0C0"/>
                  </a:outerShdw>
                </a:effectLst>
              </a:rPr>
              <a:t>aprilie</a:t>
            </a:r>
            <a:r>
              <a:rPr lang="en-US" sz="1600" b="1" i="1" dirty="0" smtClean="0">
                <a:effectLst>
                  <a:outerShdw blurRad="38100" dist="38100" dir="2700000" algn="tl">
                    <a:srgbClr val="C0C0C0"/>
                  </a:outerShdw>
                </a:effectLst>
              </a:rPr>
              <a:t> – </a:t>
            </a:r>
            <a:r>
              <a:rPr lang="en-US" sz="1600" b="1" i="1" dirty="0" err="1" smtClean="0">
                <a:effectLst>
                  <a:outerShdw blurRad="38100" dist="38100" dir="2700000" algn="tl">
                    <a:srgbClr val="C0C0C0"/>
                  </a:outerShdw>
                </a:effectLst>
              </a:rPr>
              <a:t>mai</a:t>
            </a:r>
            <a:r>
              <a:rPr lang="en-US" sz="1600" b="1" i="1" dirty="0" smtClean="0">
                <a:effectLst>
                  <a:outerShdw blurRad="38100" dist="38100" dir="2700000" algn="tl">
                    <a:srgbClr val="C0C0C0"/>
                  </a:outerShdw>
                </a:effectLst>
              </a:rPr>
              <a:t> 2012</a:t>
            </a:r>
            <a:endParaRPr lang="ro-RO" sz="1600" b="1" i="1" dirty="0">
              <a:effectLst>
                <a:outerShdw blurRad="38100" dist="38100" dir="2700000" algn="tl">
                  <a:srgbClr val="C0C0C0"/>
                </a:outerShdw>
              </a:effectLst>
            </a:endParaRPr>
          </a:p>
          <a:p>
            <a:pPr algn="just">
              <a:spcBef>
                <a:spcPts val="613"/>
              </a:spcBef>
              <a:defRPr/>
            </a:pPr>
            <a:r>
              <a:rPr lang="ro-RO" sz="1200" b="1" i="1" dirty="0"/>
              <a:t>75 de elevi înscriși în grupul țintă – </a:t>
            </a:r>
            <a:r>
              <a:rPr lang="ro-RO" sz="1200" b="1" i="1" dirty="0" smtClean="0"/>
              <a:t>UE</a:t>
            </a:r>
            <a:r>
              <a:rPr lang="en-US" sz="1200" dirty="0" smtClean="0"/>
              <a:t> la </a:t>
            </a:r>
            <a:r>
              <a:rPr lang="en-US" sz="1200" dirty="0" err="1" smtClean="0"/>
              <a:t>cele</a:t>
            </a:r>
            <a:r>
              <a:rPr lang="en-US" sz="1200" dirty="0" smtClean="0"/>
              <a:t> 3 </a:t>
            </a:r>
            <a:r>
              <a:rPr lang="en-US" sz="1200" dirty="0" err="1" smtClean="0"/>
              <a:t>scoli</a:t>
            </a:r>
            <a:r>
              <a:rPr lang="en-US" sz="1200" dirty="0" smtClean="0"/>
              <a:t> </a:t>
            </a:r>
            <a:r>
              <a:rPr lang="en-US" sz="1200" dirty="0" err="1" smtClean="0"/>
              <a:t>partenere</a:t>
            </a:r>
            <a:r>
              <a:rPr lang="en-US" sz="1200" dirty="0" smtClean="0"/>
              <a:t> in </a:t>
            </a:r>
            <a:r>
              <a:rPr lang="en-US" sz="1200" dirty="0" err="1" smtClean="0"/>
              <a:t>proiect</a:t>
            </a:r>
            <a:r>
              <a:rPr lang="en-US" sz="1200" dirty="0" smtClean="0"/>
              <a:t> - </a:t>
            </a:r>
            <a:r>
              <a:rPr lang="en-US" sz="1200" dirty="0" err="1" smtClean="0"/>
              <a:t>Fundeni</a:t>
            </a:r>
            <a:r>
              <a:rPr lang="en-US" sz="1200" dirty="0" smtClean="0"/>
              <a:t>, Brasov, Constanta, </a:t>
            </a:r>
            <a:r>
              <a:rPr lang="en-US" sz="1200" dirty="0" err="1" smtClean="0"/>
              <a:t>impartiti</a:t>
            </a:r>
            <a:r>
              <a:rPr lang="en-US" sz="1200" dirty="0" smtClean="0"/>
              <a:t> in </a:t>
            </a:r>
            <a:r>
              <a:rPr lang="en-US" sz="1200" dirty="0" err="1" smtClean="0"/>
              <a:t>serii</a:t>
            </a:r>
            <a:r>
              <a:rPr lang="en-US" sz="1200" dirty="0" smtClean="0"/>
              <a:t> de </a:t>
            </a:r>
            <a:r>
              <a:rPr lang="en-US" sz="1200" dirty="0" err="1" smtClean="0"/>
              <a:t>cate</a:t>
            </a:r>
            <a:r>
              <a:rPr lang="en-US" sz="1200" dirty="0" smtClean="0"/>
              <a:t> 25 de </a:t>
            </a:r>
            <a:r>
              <a:rPr lang="en-US" sz="1200" dirty="0" err="1" smtClean="0"/>
              <a:t>elevi</a:t>
            </a:r>
            <a:r>
              <a:rPr lang="en-US" sz="1200" dirty="0" smtClean="0"/>
              <a:t> au </a:t>
            </a:r>
            <a:r>
              <a:rPr lang="en-US" sz="1200" dirty="0" err="1" smtClean="0"/>
              <a:t>participat</a:t>
            </a:r>
            <a:r>
              <a:rPr lang="en-US" sz="1200" dirty="0" smtClean="0"/>
              <a:t>, in </a:t>
            </a:r>
            <a:r>
              <a:rPr lang="en-US" sz="1200" dirty="0" err="1" smtClean="0"/>
              <a:t>perioada</a:t>
            </a:r>
            <a:r>
              <a:rPr lang="en-US" sz="1200" dirty="0" smtClean="0"/>
              <a:t> 21 </a:t>
            </a:r>
            <a:r>
              <a:rPr lang="en-US" sz="1200" dirty="0" err="1" smtClean="0"/>
              <a:t>aprilie</a:t>
            </a:r>
            <a:r>
              <a:rPr lang="en-US" sz="1200" dirty="0" smtClean="0"/>
              <a:t> -2</a:t>
            </a:r>
            <a:r>
              <a:rPr lang="ro-RO" sz="1200" dirty="0" smtClean="0"/>
              <a:t>6</a:t>
            </a:r>
            <a:r>
              <a:rPr lang="en-US" sz="1200" dirty="0" smtClean="0"/>
              <a:t> </a:t>
            </a:r>
            <a:r>
              <a:rPr lang="en-US" sz="1200" dirty="0" err="1" smtClean="0"/>
              <a:t>mai</a:t>
            </a:r>
            <a:r>
              <a:rPr lang="en-US" sz="1200" dirty="0" smtClean="0"/>
              <a:t> 2012, la </a:t>
            </a:r>
            <a:r>
              <a:rPr lang="ro-RO" sz="1200" dirty="0"/>
              <a:t>stagii de practica de câte o </a:t>
            </a:r>
            <a:r>
              <a:rPr lang="ro-RO" sz="1200" dirty="0" smtClean="0"/>
              <a:t>săptămână, organizate la Madrid, în Spania, cu sprijinul partenerului transnational </a:t>
            </a:r>
            <a:r>
              <a:rPr lang="ro-RO" sz="1200" b="1" dirty="0" smtClean="0"/>
              <a:t>Consejo General de Enfermeria</a:t>
            </a:r>
            <a:r>
              <a:rPr lang="en-US" sz="1200" dirty="0" smtClean="0"/>
              <a:t>.</a:t>
            </a:r>
            <a:endParaRPr lang="ro-RO" sz="1200" dirty="0"/>
          </a:p>
          <a:p>
            <a:endParaRPr lang="en-US" sz="1200" dirty="0" smtClean="0"/>
          </a:p>
          <a:p>
            <a:r>
              <a:rPr lang="ro-RO" sz="1200" dirty="0" smtClean="0"/>
              <a:t>În </a:t>
            </a:r>
            <a:r>
              <a:rPr lang="ro-RO" sz="1200" dirty="0"/>
              <a:t>cadrul stagiilor de pregătire practică din Spania, elevii au beneficiat de materiale suport și au desfășurat activități practice la sediul partenerului transnational Consejo General de Enfermeria, cât și în unitățile medicale de marcă din Madrid -  Hospital Clinico San Carlos, Centro de Salub Nuestra Senora de Fatima, Hospital Clinico Norte Sanchinarro, Hospital Monte Principe Universitario.</a:t>
            </a:r>
          </a:p>
          <a:p>
            <a:pPr eaLnBrk="0" hangingPunct="0">
              <a:defRPr/>
            </a:pPr>
            <a:endParaRPr lang="ro-RO" sz="700" i="1" dirty="0"/>
          </a:p>
          <a:p>
            <a:pPr eaLnBrk="0" hangingPunct="0">
              <a:defRPr/>
            </a:pPr>
            <a:r>
              <a:rPr lang="ro-RO" sz="1200" b="1" i="1" dirty="0"/>
              <a:t>Principalele teme abordate în cardrul  stagiilor de practică au fost</a:t>
            </a:r>
            <a:r>
              <a:rPr lang="ro-RO" sz="1200" b="1" i="1" dirty="0" smtClean="0"/>
              <a:t>:</a:t>
            </a:r>
            <a:endParaRPr lang="en-US" sz="1200" b="1" i="1" dirty="0" smtClean="0"/>
          </a:p>
          <a:p>
            <a:pPr lvl="0"/>
            <a:r>
              <a:rPr lang="ro-RO" sz="1200" dirty="0" smtClean="0"/>
              <a:t>Introducere </a:t>
            </a:r>
            <a:r>
              <a:rPr lang="ro-RO" sz="1200" dirty="0"/>
              <a:t>în procesul de îngrijire acordat de asistentul medical (Planuri de îngrijiri)</a:t>
            </a:r>
          </a:p>
          <a:p>
            <a:pPr lvl="0"/>
            <a:r>
              <a:rPr lang="ro-RO" sz="1200" dirty="0" smtClean="0"/>
              <a:t>Evaluarea </a:t>
            </a:r>
            <a:r>
              <a:rPr lang="ro-RO" sz="1200" dirty="0"/>
              <a:t>realizată de asistentul medical </a:t>
            </a:r>
            <a:r>
              <a:rPr lang="en-US" sz="1200" dirty="0" smtClean="0"/>
              <a:t>/ </a:t>
            </a:r>
            <a:r>
              <a:rPr lang="ro-RO" sz="1200" dirty="0"/>
              <a:t>/Diagnostice</a:t>
            </a:r>
          </a:p>
          <a:p>
            <a:pPr lvl="0"/>
            <a:r>
              <a:rPr lang="ro-RO" sz="1200" dirty="0" smtClean="0"/>
              <a:t>Exerciţiu </a:t>
            </a:r>
            <a:r>
              <a:rPr lang="ro-RO" sz="1200" dirty="0"/>
              <a:t>practic de evaluare /Diagnostice</a:t>
            </a:r>
          </a:p>
          <a:p>
            <a:pPr lvl="0"/>
            <a:r>
              <a:rPr lang="en-GB" sz="1200" dirty="0" err="1" smtClean="0"/>
              <a:t>Practică</a:t>
            </a:r>
            <a:r>
              <a:rPr lang="en-GB" sz="1200" dirty="0" smtClean="0"/>
              <a:t>- </a:t>
            </a:r>
            <a:r>
              <a:rPr lang="en-GB" sz="1200" dirty="0" err="1"/>
              <a:t>Evaluarea</a:t>
            </a:r>
            <a:r>
              <a:rPr lang="en-GB" sz="1200" dirty="0"/>
              <a:t> </a:t>
            </a:r>
            <a:r>
              <a:rPr lang="en-GB" sz="1200" dirty="0" err="1"/>
              <a:t>pacienților</a:t>
            </a:r>
            <a:r>
              <a:rPr lang="en-GB" sz="1200" dirty="0"/>
              <a:t> la </a:t>
            </a:r>
            <a:r>
              <a:rPr lang="en-GB" sz="1200" dirty="0" err="1" smtClean="0"/>
              <a:t>internare</a:t>
            </a:r>
            <a:endParaRPr lang="en-GB" sz="1200" dirty="0" smtClean="0"/>
          </a:p>
          <a:p>
            <a:pPr lvl="0"/>
            <a:r>
              <a:rPr lang="en-GB" sz="1200" dirty="0" err="1" smtClean="0"/>
              <a:t>Practică</a:t>
            </a:r>
            <a:r>
              <a:rPr lang="en-GB" sz="1200" dirty="0" smtClean="0"/>
              <a:t>- </a:t>
            </a:r>
            <a:r>
              <a:rPr lang="en-GB" sz="1200" dirty="0" err="1"/>
              <a:t>oxigenoterapia</a:t>
            </a:r>
            <a:r>
              <a:rPr lang="en-GB" sz="1200" dirty="0"/>
              <a:t>, </a:t>
            </a:r>
            <a:r>
              <a:rPr lang="en-GB" sz="1200" dirty="0" err="1"/>
              <a:t>administrarea</a:t>
            </a:r>
            <a:r>
              <a:rPr lang="en-GB" sz="1200" dirty="0"/>
              <a:t> </a:t>
            </a:r>
            <a:r>
              <a:rPr lang="en-GB" sz="1200" dirty="0" err="1"/>
              <a:t>medicamentelor</a:t>
            </a:r>
            <a:r>
              <a:rPr lang="en-GB" sz="1200" dirty="0"/>
              <a:t> </a:t>
            </a:r>
            <a:r>
              <a:rPr lang="en-GB" sz="1200" dirty="0" err="1"/>
              <a:t>pe</a:t>
            </a:r>
            <a:r>
              <a:rPr lang="en-GB" sz="1200" dirty="0"/>
              <a:t> </a:t>
            </a:r>
            <a:r>
              <a:rPr lang="en-GB" sz="1200" dirty="0" err="1"/>
              <a:t>cale</a:t>
            </a:r>
            <a:r>
              <a:rPr lang="en-GB" sz="1200" dirty="0"/>
              <a:t> </a:t>
            </a:r>
            <a:r>
              <a:rPr lang="en-GB" sz="1200" dirty="0" err="1"/>
              <a:t>intravenoasă</a:t>
            </a:r>
            <a:r>
              <a:rPr lang="en-GB" sz="1200" dirty="0"/>
              <a:t>, </a:t>
            </a:r>
            <a:r>
              <a:rPr lang="en-GB" sz="1200" dirty="0" err="1"/>
              <a:t>pe</a:t>
            </a:r>
            <a:r>
              <a:rPr lang="en-GB" sz="1200" dirty="0"/>
              <a:t> </a:t>
            </a:r>
            <a:r>
              <a:rPr lang="en-GB" sz="1200" dirty="0" err="1"/>
              <a:t>cale</a:t>
            </a:r>
            <a:r>
              <a:rPr lang="en-GB" sz="1200" dirty="0"/>
              <a:t> </a:t>
            </a:r>
            <a:r>
              <a:rPr lang="en-GB" sz="1200" dirty="0" err="1"/>
              <a:t>intramuscuilară</a:t>
            </a:r>
            <a:r>
              <a:rPr lang="en-GB" sz="1200" dirty="0"/>
              <a:t>/ </a:t>
            </a:r>
            <a:r>
              <a:rPr lang="en-GB" sz="1200" dirty="0" err="1" smtClean="0"/>
              <a:t>Rezultate</a:t>
            </a:r>
            <a:r>
              <a:rPr lang="en-GB" sz="1200" dirty="0" smtClean="0"/>
              <a:t> </a:t>
            </a:r>
            <a:r>
              <a:rPr lang="en-GB" sz="1200" dirty="0" err="1"/>
              <a:t>și</a:t>
            </a:r>
            <a:r>
              <a:rPr lang="en-GB" sz="1200" dirty="0"/>
              <a:t> </a:t>
            </a:r>
            <a:r>
              <a:rPr lang="en-GB" sz="1200" dirty="0" err="1"/>
              <a:t>intervenții</a:t>
            </a:r>
            <a:r>
              <a:rPr lang="en-GB" sz="1200" dirty="0"/>
              <a:t> </a:t>
            </a:r>
            <a:r>
              <a:rPr lang="en-GB" sz="1200" dirty="0" err="1"/>
              <a:t>în</a:t>
            </a:r>
            <a:r>
              <a:rPr lang="en-GB" sz="1200" dirty="0"/>
              <a:t> </a:t>
            </a:r>
            <a:r>
              <a:rPr lang="en-GB" sz="1200" dirty="0" err="1"/>
              <a:t>domeniul</a:t>
            </a:r>
            <a:r>
              <a:rPr lang="en-GB" sz="1200" dirty="0"/>
              <a:t> </a:t>
            </a:r>
            <a:r>
              <a:rPr lang="en-GB" sz="1200" dirty="0" err="1" smtClean="0"/>
              <a:t>asistenței</a:t>
            </a:r>
            <a:r>
              <a:rPr lang="en-GB" sz="1200" dirty="0" smtClean="0"/>
              <a:t> </a:t>
            </a:r>
            <a:r>
              <a:rPr lang="en-GB" sz="1200" dirty="0" err="1" smtClean="0"/>
              <a:t>medicale</a:t>
            </a:r>
            <a:endParaRPr lang="en-GB" sz="1200" dirty="0" smtClean="0"/>
          </a:p>
          <a:p>
            <a:r>
              <a:rPr lang="en-GB" sz="1200" dirty="0" err="1"/>
              <a:t>Exercițiu</a:t>
            </a:r>
            <a:r>
              <a:rPr lang="en-GB" sz="1200" dirty="0"/>
              <a:t> </a:t>
            </a:r>
            <a:r>
              <a:rPr lang="en-GB" sz="1200" dirty="0" err="1"/>
              <a:t>practic</a:t>
            </a:r>
            <a:r>
              <a:rPr lang="en-GB" sz="1200" dirty="0"/>
              <a:t>- </a:t>
            </a:r>
            <a:r>
              <a:rPr lang="en-GB" sz="1200" dirty="0" err="1"/>
              <a:t>rezultate</a:t>
            </a:r>
            <a:r>
              <a:rPr lang="en-GB" sz="1200" dirty="0"/>
              <a:t> </a:t>
            </a:r>
            <a:r>
              <a:rPr lang="en-GB" sz="1200" dirty="0" err="1"/>
              <a:t>și</a:t>
            </a:r>
            <a:r>
              <a:rPr lang="en-GB" sz="1200" dirty="0"/>
              <a:t> </a:t>
            </a:r>
            <a:r>
              <a:rPr lang="en-GB" sz="1200" dirty="0" err="1"/>
              <a:t>intervenții</a:t>
            </a:r>
            <a:r>
              <a:rPr lang="en-GB" sz="1200" dirty="0"/>
              <a:t> </a:t>
            </a:r>
            <a:r>
              <a:rPr lang="en-GB" sz="1200" dirty="0" err="1"/>
              <a:t>în</a:t>
            </a:r>
            <a:r>
              <a:rPr lang="en-GB" sz="1200" dirty="0"/>
              <a:t> </a:t>
            </a:r>
            <a:r>
              <a:rPr lang="en-GB" sz="1200" dirty="0" err="1"/>
              <a:t>asistența</a:t>
            </a:r>
            <a:r>
              <a:rPr lang="en-GB" sz="1200" dirty="0"/>
              <a:t> </a:t>
            </a:r>
            <a:r>
              <a:rPr lang="en-GB" sz="1200" dirty="0" err="1"/>
              <a:t>medicală</a:t>
            </a:r>
            <a:endParaRPr lang="en-GB" sz="1200" dirty="0"/>
          </a:p>
          <a:p>
            <a:r>
              <a:rPr lang="en-GB" sz="1200" dirty="0" err="1"/>
              <a:t>Practica</a:t>
            </a:r>
            <a:r>
              <a:rPr lang="en-GB" sz="1200" dirty="0"/>
              <a:t>: </a:t>
            </a:r>
            <a:r>
              <a:rPr lang="en-GB" sz="1200" dirty="0" err="1"/>
              <a:t>situaţii</a:t>
            </a:r>
            <a:r>
              <a:rPr lang="en-GB" sz="1200" dirty="0"/>
              <a:t> de </a:t>
            </a:r>
            <a:r>
              <a:rPr lang="en-GB" sz="1200" dirty="0" err="1"/>
              <a:t>urgenţă</a:t>
            </a:r>
            <a:r>
              <a:rPr lang="en-GB" sz="1200" dirty="0"/>
              <a:t> I (CPR de </a:t>
            </a:r>
            <a:r>
              <a:rPr lang="en-GB" sz="1200" dirty="0" err="1"/>
              <a:t>bază</a:t>
            </a:r>
            <a:r>
              <a:rPr lang="en-GB" sz="1200" dirty="0"/>
              <a:t> )</a:t>
            </a:r>
            <a:endParaRPr lang="ro-RO" sz="1200" dirty="0"/>
          </a:p>
          <a:p>
            <a:r>
              <a:rPr lang="en-GB" sz="1200" dirty="0" err="1"/>
              <a:t>Practică</a:t>
            </a:r>
            <a:r>
              <a:rPr lang="en-GB" sz="1200" dirty="0"/>
              <a:t>-  </a:t>
            </a:r>
            <a:r>
              <a:rPr lang="en-GB" sz="1200" dirty="0" err="1"/>
              <a:t>situaţii</a:t>
            </a:r>
            <a:r>
              <a:rPr lang="en-GB" sz="1200" dirty="0"/>
              <a:t> de </a:t>
            </a:r>
            <a:r>
              <a:rPr lang="en-GB" sz="1200" dirty="0" err="1"/>
              <a:t>urgenţă</a:t>
            </a:r>
            <a:r>
              <a:rPr lang="en-GB" sz="1200" dirty="0"/>
              <a:t>  II (</a:t>
            </a:r>
            <a:r>
              <a:rPr lang="en-GB" sz="1200" dirty="0" err="1"/>
              <a:t>salvarea</a:t>
            </a:r>
            <a:r>
              <a:rPr lang="en-GB" sz="1200" dirty="0"/>
              <a:t> )</a:t>
            </a:r>
          </a:p>
          <a:p>
            <a:r>
              <a:rPr lang="en-GB" sz="1200" dirty="0" err="1"/>
              <a:t>Evaluarea</a:t>
            </a:r>
            <a:r>
              <a:rPr lang="en-GB" sz="1200" dirty="0"/>
              <a:t> </a:t>
            </a:r>
            <a:r>
              <a:rPr lang="en-GB" sz="1200" dirty="0" err="1"/>
              <a:t>finală</a:t>
            </a:r>
            <a:r>
              <a:rPr lang="en-GB" sz="1200" dirty="0"/>
              <a:t> a </a:t>
            </a:r>
            <a:r>
              <a:rPr lang="en-GB" sz="1200" dirty="0" err="1"/>
              <a:t>elevilor</a:t>
            </a:r>
            <a:r>
              <a:rPr lang="en-GB" sz="1200" dirty="0"/>
              <a:t>- </a:t>
            </a:r>
            <a:r>
              <a:rPr lang="en-GB" sz="1200" dirty="0" err="1"/>
              <a:t>prezentarea</a:t>
            </a:r>
            <a:r>
              <a:rPr lang="en-GB" sz="1200" dirty="0"/>
              <a:t> </a:t>
            </a:r>
            <a:r>
              <a:rPr lang="en-GB" sz="1200" dirty="0" err="1"/>
              <a:t>planului</a:t>
            </a:r>
            <a:r>
              <a:rPr lang="en-GB" sz="1200" dirty="0"/>
              <a:t> de </a:t>
            </a:r>
            <a:r>
              <a:rPr lang="en-GB" sz="1200" dirty="0" err="1"/>
              <a:t>îngrijire</a:t>
            </a:r>
            <a:r>
              <a:rPr lang="en-GB" sz="1200" dirty="0"/>
              <a:t> (</a:t>
            </a:r>
            <a:r>
              <a:rPr lang="en-GB" sz="1200" dirty="0" err="1"/>
              <a:t>lucru</a:t>
            </a:r>
            <a:r>
              <a:rPr lang="en-GB" sz="1200" dirty="0"/>
              <a:t> </a:t>
            </a:r>
            <a:r>
              <a:rPr lang="en-GB" sz="1200" dirty="0" err="1"/>
              <a:t>pe</a:t>
            </a:r>
            <a:r>
              <a:rPr lang="en-GB" sz="1200" dirty="0"/>
              <a:t> </a:t>
            </a:r>
            <a:r>
              <a:rPr lang="en-GB" sz="1200" dirty="0" err="1"/>
              <a:t>grupe</a:t>
            </a:r>
            <a:r>
              <a:rPr lang="en-GB" sz="1200" dirty="0"/>
              <a:t>)</a:t>
            </a:r>
            <a:endParaRPr lang="ro-RO" sz="1200" dirty="0"/>
          </a:p>
          <a:p>
            <a:pPr eaLnBrk="0" hangingPunct="0">
              <a:lnSpc>
                <a:spcPct val="170000"/>
              </a:lnSpc>
            </a:pPr>
            <a:r>
              <a:rPr lang="ro-RO" sz="1200" b="1" dirty="0"/>
              <a:t> </a:t>
            </a:r>
          </a:p>
        </p:txBody>
      </p:sp>
      <p:pic>
        <p:nvPicPr>
          <p:cNvPr id="12"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842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886" y="1098771"/>
            <a:ext cx="4992554" cy="3744416"/>
          </a:xfrm>
          <a:prstGeom prst="round2DiagRect">
            <a:avLst>
              <a:gd name="adj1" fmla="val 21477"/>
              <a:gd name="adj2" fmla="val 0"/>
            </a:avLst>
          </a:prstGeom>
          <a:ln w="88900" cap="sq">
            <a:gradFill>
              <a:gsLst>
                <a:gs pos="10000">
                  <a:srgbClr val="C1535E">
                    <a:alpha val="44000"/>
                  </a:srgbClr>
                </a:gs>
                <a:gs pos="0">
                  <a:srgbClr val="C00000"/>
                </a:gs>
                <a:gs pos="53000">
                  <a:srgbClr val="C00000"/>
                </a:gs>
                <a:gs pos="39000">
                  <a:schemeClr val="accent1">
                    <a:tint val="44500"/>
                    <a:satMod val="160000"/>
                  </a:schemeClr>
                </a:gs>
                <a:gs pos="100000">
                  <a:srgbClr val="C00000"/>
                </a:gs>
              </a:gsLst>
              <a:lin ang="5400000" scaled="0"/>
            </a:gradFill>
            <a:miter lim="800000"/>
          </a:ln>
          <a:effectLst>
            <a:outerShdw blurRad="254000" algn="tl" rotWithShape="0">
              <a:srgbClr val="000000">
                <a:alpha val="43000"/>
              </a:srgbClr>
            </a:outerShdw>
          </a:effectLst>
        </p:spPr>
      </p:pic>
      <p:pic>
        <p:nvPicPr>
          <p:cNvPr id="11"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80366" y="3190959"/>
            <a:ext cx="4635311" cy="3476483"/>
          </a:xfrm>
          <a:prstGeom prst="round2DiagRect">
            <a:avLst>
              <a:gd name="adj1" fmla="val 29839"/>
              <a:gd name="adj2" fmla="val 0"/>
            </a:avLst>
          </a:prstGeom>
          <a:ln w="88900" cap="sq">
            <a:gradFill>
              <a:gsLst>
                <a:gs pos="91659">
                  <a:srgbClr val="C00000"/>
                </a:gs>
                <a:gs pos="78000">
                  <a:srgbClr val="C00000"/>
                </a:gs>
                <a:gs pos="66268">
                  <a:srgbClr val="C00000"/>
                </a:gs>
                <a:gs pos="54600">
                  <a:srgbClr val="C00000"/>
                </a:gs>
                <a:gs pos="9000">
                  <a:schemeClr val="bg1">
                    <a:alpha val="0"/>
                  </a:schemeClr>
                </a:gs>
                <a:gs pos="0">
                  <a:srgbClr val="C00000"/>
                </a:gs>
                <a:gs pos="50000">
                  <a:schemeClr val="bg1"/>
                </a:gs>
                <a:gs pos="83332">
                  <a:srgbClr val="C00000"/>
                </a:gs>
                <a:gs pos="96247">
                  <a:srgbClr val="C00000"/>
                </a:gs>
                <a:gs pos="100000">
                  <a:schemeClr val="accent1">
                    <a:tint val="23500"/>
                    <a:satMod val="160000"/>
                  </a:schemeClr>
                </a:gs>
              </a:gsLst>
              <a:lin ang="5400000" scaled="0"/>
            </a:gradFill>
            <a:miter lim="800000"/>
          </a:ln>
          <a:effectLst>
            <a:outerShdw blurRad="254000" algn="tl" rotWithShape="0">
              <a:srgbClr val="000000">
                <a:alpha val="43000"/>
              </a:srgbClr>
            </a:outerShdw>
          </a:effectLst>
        </p:spPr>
      </p:pic>
      <p:sp>
        <p:nvSpPr>
          <p:cNvPr id="13" name="TextBox 5"/>
          <p:cNvSpPr txBox="1">
            <a:spLocks noChangeArrowheads="1"/>
          </p:cNvSpPr>
          <p:nvPr/>
        </p:nvSpPr>
        <p:spPr bwMode="auto">
          <a:xfrm>
            <a:off x="5218484" y="1219200"/>
            <a:ext cx="3925516" cy="960498"/>
          </a:xfrm>
          <a:prstGeom prst="rect">
            <a:avLst/>
          </a:prstGeom>
          <a:noFill/>
          <a:ln w="9525">
            <a:noFill/>
            <a:miter lim="800000"/>
            <a:headEnd/>
            <a:tailEnd/>
          </a:ln>
        </p:spPr>
        <p:txBody>
          <a:bodyPr wrap="square" lIns="93260" tIns="46630" rIns="93260" bIns="46630">
            <a:spAutoFit/>
          </a:bodyPr>
          <a:lstStyle/>
          <a:p>
            <a:pPr algn="just">
              <a:lnSpc>
                <a:spcPct val="150000"/>
              </a:lnSpc>
              <a:spcBef>
                <a:spcPts val="613"/>
              </a:spcBef>
              <a:defRPr/>
            </a:pPr>
            <a:r>
              <a:rPr lang="ro-RO" sz="2000" b="1" i="1" dirty="0" smtClean="0">
                <a:effectLst>
                  <a:outerShdw blurRad="38100" dist="38100" dir="2700000" algn="tl">
                    <a:srgbClr val="C0C0C0"/>
                  </a:outerShdw>
                </a:effectLst>
              </a:rPr>
              <a:t>Stagii de practică desfășurate în </a:t>
            </a:r>
            <a:r>
              <a:rPr lang="en-US" sz="2000" b="1" i="1" dirty="0" err="1" smtClean="0">
                <a:effectLst>
                  <a:outerShdw blurRad="38100" dist="38100" dir="2700000" algn="tl">
                    <a:srgbClr val="C0C0C0"/>
                  </a:outerShdw>
                </a:effectLst>
              </a:rPr>
              <a:t>Spania</a:t>
            </a:r>
            <a:r>
              <a:rPr lang="ro-RO" sz="2000" b="1" i="1" dirty="0" smtClean="0">
                <a:effectLst>
                  <a:outerShdw blurRad="38100" dist="38100" dir="2700000" algn="tl">
                    <a:srgbClr val="C0C0C0"/>
                  </a:outerShdw>
                </a:effectLst>
              </a:rPr>
              <a:t> - Madrid:</a:t>
            </a:r>
            <a:endParaRPr lang="ro-RO" sz="2000" b="1" i="1" dirty="0">
              <a:effectLst>
                <a:outerShdw blurRad="38100" dist="38100" dir="2700000" algn="tl">
                  <a:srgbClr val="C0C0C0"/>
                </a:outerShdw>
              </a:effectLst>
            </a:endParaRPr>
          </a:p>
        </p:txBody>
      </p:sp>
      <p:sp>
        <p:nvSpPr>
          <p:cNvPr id="15" name="TextBox 9"/>
          <p:cNvSpPr txBox="1">
            <a:spLocks noChangeArrowheads="1"/>
          </p:cNvSpPr>
          <p:nvPr/>
        </p:nvSpPr>
        <p:spPr bwMode="auto">
          <a:xfrm>
            <a:off x="0" y="5181600"/>
            <a:ext cx="4426220" cy="740502"/>
          </a:xfrm>
          <a:prstGeom prst="rect">
            <a:avLst/>
          </a:prstGeom>
          <a:noFill/>
          <a:ln w="9525">
            <a:noFill/>
            <a:miter lim="800000"/>
            <a:headEnd/>
            <a:tailEnd/>
          </a:ln>
        </p:spPr>
        <p:txBody>
          <a:bodyPr wrap="square" lIns="93260" tIns="46630" rIns="93260" bIns="46630">
            <a:spAutoFit/>
          </a:bodyPr>
          <a:lstStyle/>
          <a:p>
            <a:pPr algn="ctr"/>
            <a:r>
              <a:rPr lang="ro-RO" sz="1400" i="1" dirty="0"/>
              <a:t>Exerciții practice desfășurate de elevii din grupul țintă al proiectului – </a:t>
            </a:r>
            <a:r>
              <a:rPr lang="en-US" sz="1400" i="1" dirty="0" err="1"/>
              <a:t>mai</a:t>
            </a:r>
            <a:r>
              <a:rPr lang="en-US" sz="1400" i="1" dirty="0"/>
              <a:t> </a:t>
            </a:r>
            <a:r>
              <a:rPr lang="ro-RO" sz="1400" i="1" dirty="0"/>
              <a:t>201</a:t>
            </a:r>
            <a:r>
              <a:rPr lang="en-US" sz="1400" i="1" dirty="0"/>
              <a:t>2</a:t>
            </a:r>
          </a:p>
          <a:p>
            <a:pPr algn="ctr"/>
            <a:r>
              <a:rPr lang="en-US" sz="1400" i="1" dirty="0" smtClean="0"/>
              <a:t>la </a:t>
            </a:r>
            <a:r>
              <a:rPr lang="ro-RO" sz="1400" i="1" dirty="0"/>
              <a:t>Consejo General de Enfermeria </a:t>
            </a:r>
            <a:r>
              <a:rPr lang="en-US" sz="1400" i="1" dirty="0" smtClean="0"/>
              <a:t>Madrid</a:t>
            </a:r>
            <a:endParaRPr lang="en-US" sz="1400" i="1" dirty="0"/>
          </a:p>
        </p:txBody>
      </p:sp>
    </p:spTree>
    <p:extLst>
      <p:ext uri="{BB962C8B-B14F-4D97-AF65-F5344CB8AC3E}">
        <p14:creationId xmlns:p14="http://schemas.microsoft.com/office/powerpoint/2010/main" val="349240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6546827" y="984075"/>
            <a:ext cx="2448272" cy="2110930"/>
          </a:xfrm>
          <a:prstGeom prst="rect">
            <a:avLst/>
          </a:prstGeom>
          <a:ln>
            <a:noFill/>
          </a:ln>
          <a:effectLst>
            <a:outerShdw blurRad="292100" dist="139700" dir="2700000" algn="tl" rotWithShape="0">
              <a:srgbClr val="333333">
                <a:alpha val="65000"/>
              </a:srgbClr>
            </a:outerShdw>
            <a:softEdge rad="317500"/>
          </a:effectLst>
        </p:spPr>
      </p:pic>
      <p:sp>
        <p:nvSpPr>
          <p:cNvPr id="2" name="Flowchart: Document 1"/>
          <p:cNvSpPr/>
          <p:nvPr/>
        </p:nvSpPr>
        <p:spPr>
          <a:xfrm flipH="1" flipV="1">
            <a:off x="3741798" y="1040946"/>
            <a:ext cx="5364088" cy="5867394"/>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3995936" y="1393826"/>
            <a:ext cx="4958350" cy="534754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Rectangle 17"/>
          <p:cNvSpPr/>
          <p:nvPr/>
        </p:nvSpPr>
        <p:spPr>
          <a:xfrm>
            <a:off x="4060617" y="1551190"/>
            <a:ext cx="4975654" cy="4503070"/>
          </a:xfrm>
          <a:prstGeom prst="rect">
            <a:avLst/>
          </a:prstGeom>
        </p:spPr>
        <p:txBody>
          <a:bodyPr wrap="square" lIns="93260" tIns="46630" rIns="93260" bIns="46630">
            <a:spAutoFit/>
          </a:bodyPr>
          <a:lstStyle/>
          <a:p>
            <a:pPr marL="279400" indent="-279400">
              <a:lnSpc>
                <a:spcPct val="150000"/>
              </a:lnSpc>
              <a:defRPr/>
            </a:pPr>
            <a:r>
              <a:rPr lang="en-US" sz="1200" b="1" i="1" dirty="0" smtClean="0">
                <a:effectLst>
                  <a:outerShdw blurRad="38100" dist="38100" dir="2700000" algn="tl">
                    <a:srgbClr val="C0C0C0"/>
                  </a:outerShdw>
                </a:effectLst>
              </a:rPr>
              <a:t>									</a:t>
            </a:r>
            <a:r>
              <a:rPr lang="en-US" sz="1600" b="1" i="1" dirty="0" smtClean="0">
                <a:effectLst>
                  <a:outerShdw blurRad="38100" dist="38100" dir="2700000" algn="tl">
                    <a:srgbClr val="C0C0C0"/>
                  </a:outerShdw>
                </a:effectLst>
              </a:rPr>
              <a:t> </a:t>
            </a:r>
            <a:r>
              <a:rPr lang="en-US" sz="1600" b="1" i="1" dirty="0" err="1" smtClean="0">
                <a:effectLst>
                  <a:outerShdw blurRad="38100" dist="38100" dir="2700000" algn="tl">
                    <a:srgbClr val="C0C0C0"/>
                  </a:outerShdw>
                </a:effectLst>
              </a:rPr>
              <a:t>Beneficii</a:t>
            </a:r>
            <a:r>
              <a:rPr lang="en-US" sz="1600" b="1" i="1" dirty="0" smtClean="0">
                <a:effectLst>
                  <a:outerShdw blurRad="38100" dist="38100" dir="2700000" algn="tl">
                    <a:srgbClr val="C0C0C0"/>
                  </a:outerShdw>
                </a:effectLst>
              </a:rPr>
              <a:t> </a:t>
            </a:r>
            <a:r>
              <a:rPr lang="en-US" sz="1600" b="1" i="1" dirty="0" err="1">
                <a:effectLst>
                  <a:outerShdw blurRad="38100" dist="38100" dir="2700000" algn="tl">
                    <a:srgbClr val="C0C0C0"/>
                  </a:outerShdw>
                </a:effectLst>
              </a:rPr>
              <a:t>pentru</a:t>
            </a:r>
            <a:r>
              <a:rPr lang="en-US" sz="1600" b="1" i="1" dirty="0">
                <a:effectLst>
                  <a:outerShdw blurRad="38100" dist="38100" dir="2700000" algn="tl">
                    <a:srgbClr val="C0C0C0"/>
                  </a:outerShdw>
                </a:effectLst>
              </a:rPr>
              <a:t> </a:t>
            </a:r>
            <a:r>
              <a:rPr lang="en-US" sz="1600" b="1" i="1" dirty="0" smtClean="0">
                <a:effectLst>
                  <a:outerShdw blurRad="38100" dist="38100" dir="2700000" algn="tl">
                    <a:srgbClr val="C0C0C0"/>
                  </a:outerShdw>
                </a:effectLst>
              </a:rPr>
              <a:t>		   </a:t>
            </a:r>
            <a:r>
              <a:rPr lang="en-US" sz="1600" b="1" i="1" dirty="0" err="1" smtClean="0">
                <a:effectLst>
                  <a:outerShdw blurRad="38100" dist="38100" dir="2700000" algn="tl">
                    <a:srgbClr val="C0C0C0"/>
                  </a:outerShdw>
                </a:effectLst>
              </a:rPr>
              <a:t>elevii</a:t>
            </a:r>
            <a:r>
              <a:rPr lang="en-US" sz="1600" b="1" i="1" dirty="0" smtClean="0">
                <a:effectLst>
                  <a:outerShdw blurRad="38100" dist="38100" dir="2700000" algn="tl">
                    <a:srgbClr val="C0C0C0"/>
                  </a:outerShdw>
                </a:effectLst>
              </a:rPr>
              <a:t> din </a:t>
            </a:r>
            <a:r>
              <a:rPr lang="en-US" sz="1600" b="1" i="1" dirty="0" err="1" smtClean="0">
                <a:effectLst>
                  <a:outerShdw blurRad="38100" dist="38100" dir="2700000" algn="tl">
                    <a:srgbClr val="C0C0C0"/>
                  </a:outerShdw>
                </a:effectLst>
              </a:rPr>
              <a:t>grupul</a:t>
            </a:r>
            <a:r>
              <a:rPr lang="en-US" sz="1600" b="1" i="1" dirty="0" smtClean="0">
                <a:effectLst>
                  <a:outerShdw blurRad="38100" dist="38100" dir="2700000" algn="tl">
                    <a:srgbClr val="C0C0C0"/>
                  </a:outerShdw>
                </a:effectLst>
              </a:rPr>
              <a:t> </a:t>
            </a:r>
            <a:r>
              <a:rPr lang="ro-RO" sz="1600" b="1" i="1" dirty="0">
                <a:effectLst>
                  <a:outerShdw blurRad="38100" dist="38100" dir="2700000" algn="tl">
                    <a:srgbClr val="C0C0C0"/>
                  </a:outerShdw>
                </a:effectLst>
              </a:rPr>
              <a:t>ț</a:t>
            </a:r>
            <a:r>
              <a:rPr lang="en-US" sz="1600" b="1" i="1" dirty="0" err="1">
                <a:effectLst>
                  <a:outerShdw blurRad="38100" dist="38100" dir="2700000" algn="tl">
                    <a:srgbClr val="C0C0C0"/>
                  </a:outerShdw>
                </a:effectLst>
              </a:rPr>
              <a:t>int</a:t>
            </a:r>
            <a:r>
              <a:rPr lang="ro-RO" sz="1600" b="1" i="1" dirty="0">
                <a:effectLst>
                  <a:outerShdw blurRad="38100" dist="38100" dir="2700000" algn="tl">
                    <a:srgbClr val="C0C0C0"/>
                  </a:outerShdw>
                </a:effectLst>
              </a:rPr>
              <a:t>ă </a:t>
            </a:r>
            <a:r>
              <a:rPr lang="ro-RO" sz="1600" b="1" i="1" dirty="0" smtClean="0">
                <a:effectLst>
                  <a:outerShdw blurRad="38100" dist="38100" dir="2700000" algn="tl">
                    <a:srgbClr val="C0C0C0"/>
                  </a:outerShdw>
                </a:effectLst>
              </a:rPr>
              <a:t>al proiectului</a:t>
            </a:r>
            <a:r>
              <a:rPr lang="ro-RO" sz="1400" b="1" i="1" dirty="0" smtClean="0">
                <a:effectLst>
                  <a:outerShdw blurRad="38100" dist="38100" dir="2700000" algn="tl">
                    <a:srgbClr val="C0C0C0"/>
                  </a:outerShdw>
                </a:effectLst>
              </a:rPr>
              <a:t>:</a:t>
            </a:r>
            <a:endParaRPr lang="en-US" sz="1400" b="1" i="1" dirty="0" smtClean="0">
              <a:effectLst>
                <a:outerShdw blurRad="38100" dist="38100" dir="2700000" algn="tl">
                  <a:srgbClr val="C0C0C0"/>
                </a:outerShdw>
              </a:effectLst>
            </a:endParaRPr>
          </a:p>
          <a:p>
            <a:pPr marL="279400" indent="-279400">
              <a:lnSpc>
                <a:spcPct val="150000"/>
              </a:lnSpc>
              <a:defRPr/>
            </a:pPr>
            <a:endParaRPr lang="en-US" sz="300" b="1" i="1" dirty="0" smtClean="0">
              <a:effectLst>
                <a:outerShdw blurRad="38100" dist="38100" dir="2700000" algn="tl">
                  <a:srgbClr val="C0C0C0"/>
                </a:outerShdw>
              </a:effectLst>
            </a:endParaRPr>
          </a:p>
          <a:p>
            <a:pPr marL="279400" indent="-279400" algn="just">
              <a:lnSpc>
                <a:spcPct val="150000"/>
              </a:lnSpc>
              <a:buFont typeface="Wingdings" pitchFamily="2" charset="2"/>
              <a:buChar char="Ø"/>
              <a:defRPr/>
            </a:pPr>
            <a:r>
              <a:rPr lang="ro-RO" sz="1200" dirty="0" smtClean="0"/>
              <a:t>Primirea </a:t>
            </a:r>
            <a:r>
              <a:rPr lang="ro-RO" sz="1200" dirty="0"/>
              <a:t>gratuită a </a:t>
            </a:r>
            <a:r>
              <a:rPr lang="en-US" sz="1200" dirty="0" err="1"/>
              <a:t>materialelor</a:t>
            </a:r>
            <a:r>
              <a:rPr lang="en-US" sz="1200" dirty="0"/>
              <a:t> </a:t>
            </a:r>
            <a:r>
              <a:rPr lang="ro-RO" sz="1200" dirty="0"/>
              <a:t>educaționale (Medicina internă pentru cadre medii, Dicționar de medicină,  Anatomia omului, Îngrijirea bolnavilor)</a:t>
            </a:r>
          </a:p>
          <a:p>
            <a:pPr marL="279400" indent="-279400" algn="just">
              <a:lnSpc>
                <a:spcPct val="150000"/>
              </a:lnSpc>
              <a:buFont typeface="Wingdings" pitchFamily="2" charset="2"/>
              <a:buChar char="Ø"/>
              <a:defRPr/>
            </a:pPr>
            <a:r>
              <a:rPr lang="ro-RO" sz="1200" dirty="0"/>
              <a:t>Primirea gratuită a</a:t>
            </a:r>
            <a:r>
              <a:rPr lang="en-US" sz="1200" dirty="0"/>
              <a:t> </a:t>
            </a:r>
            <a:r>
              <a:rPr lang="en-US" sz="1200" dirty="0" err="1"/>
              <a:t>echipamentelor</a:t>
            </a:r>
            <a:r>
              <a:rPr lang="en-US" sz="1200" dirty="0"/>
              <a:t> </a:t>
            </a:r>
            <a:r>
              <a:rPr lang="ro-RO" sz="1200" dirty="0"/>
              <a:t>de protecție – halate</a:t>
            </a:r>
          </a:p>
          <a:p>
            <a:pPr marL="279400" indent="-279400" algn="just">
              <a:lnSpc>
                <a:spcPct val="150000"/>
              </a:lnSpc>
              <a:buFont typeface="Wingdings" pitchFamily="2" charset="2"/>
              <a:buChar char="Ø"/>
              <a:defRPr/>
            </a:pPr>
            <a:r>
              <a:rPr lang="ro-RO" sz="1200" dirty="0"/>
              <a:t>Primirea gratuită a materialelor suport pentru stagii (fișe de observare și caiete de practică)</a:t>
            </a:r>
          </a:p>
          <a:p>
            <a:pPr marL="279400" indent="-279400" algn="just">
              <a:lnSpc>
                <a:spcPct val="150000"/>
              </a:lnSpc>
              <a:buFont typeface="Wingdings" pitchFamily="2" charset="2"/>
              <a:buChar char="Ø"/>
              <a:defRPr/>
            </a:pPr>
            <a:r>
              <a:rPr lang="ro-RO" sz="1200" dirty="0"/>
              <a:t>Participarea gratuită la programele de consiliere și orientare profesională și primirea ghidului de de consiliere și orientare </a:t>
            </a:r>
            <a:r>
              <a:rPr lang="ro-RO" sz="1200" dirty="0" smtClean="0"/>
              <a:t>profesională, pentru 500 de elevi din grupul țintă;</a:t>
            </a:r>
            <a:endParaRPr lang="ro-RO" sz="1200" dirty="0"/>
          </a:p>
          <a:p>
            <a:pPr marL="279400" indent="-279400" algn="just">
              <a:lnSpc>
                <a:spcPct val="150000"/>
              </a:lnSpc>
              <a:buFont typeface="Wingdings" pitchFamily="2" charset="2"/>
              <a:buChar char="Ø"/>
              <a:defRPr/>
            </a:pPr>
            <a:r>
              <a:rPr lang="ro-RO" sz="1200" dirty="0" smtClean="0"/>
              <a:t>Acordarea de </a:t>
            </a:r>
            <a:r>
              <a:rPr lang="ro-RO" sz="1200" dirty="0" smtClean="0"/>
              <a:t>105 p</a:t>
            </a:r>
            <a:r>
              <a:rPr lang="en-US" sz="1200" dirty="0" err="1"/>
              <a:t>remii</a:t>
            </a:r>
            <a:r>
              <a:rPr lang="ro-RO" sz="1200" dirty="0"/>
              <a:t> </a:t>
            </a:r>
            <a:r>
              <a:rPr lang="ro-RO" sz="1200" dirty="0" smtClean="0"/>
              <a:t>pentru </a:t>
            </a:r>
            <a:r>
              <a:rPr lang="ro-RO" sz="1200" dirty="0" smtClean="0"/>
              <a:t>cei 525 </a:t>
            </a:r>
            <a:r>
              <a:rPr lang="en-US" sz="1200" dirty="0" err="1" smtClean="0"/>
              <a:t>elevi</a:t>
            </a:r>
            <a:r>
              <a:rPr lang="ro-RO" sz="1200" dirty="0" smtClean="0"/>
              <a:t> inscrisi in grupul țintă – Romania, care s-au inscris la </a:t>
            </a:r>
            <a:r>
              <a:rPr lang="ro-RO" sz="1200" dirty="0" smtClean="0"/>
              <a:t>concursul de evaluare a competențelor dobândite pe parcursul stagiilor practice. </a:t>
            </a:r>
            <a:endParaRPr lang="ro-RO" sz="1200" dirty="0"/>
          </a:p>
        </p:txBody>
      </p:sp>
      <p:pic>
        <p:nvPicPr>
          <p:cNvPr id="19" name="Picture 18"/>
          <p:cNvPicPr>
            <a:picLocks noChangeAspect="1"/>
          </p:cNvPicPr>
          <p:nvPr/>
        </p:nvPicPr>
        <p:blipFill>
          <a:blip r:embed="rId4" cstate="print">
            <a:extLst/>
          </a:blip>
          <a:stretch>
            <a:fillRect/>
          </a:stretch>
        </p:blipFill>
        <p:spPr>
          <a:xfrm>
            <a:off x="-2" y="1676400"/>
            <a:ext cx="3747625" cy="4572000"/>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6338058" y="931323"/>
            <a:ext cx="2448272" cy="2110930"/>
          </a:xfrm>
          <a:prstGeom prst="rect">
            <a:avLst/>
          </a:prstGeom>
          <a:ln>
            <a:noFill/>
          </a:ln>
          <a:effectLst>
            <a:outerShdw blurRad="292100" dist="139700" dir="2700000" algn="tl" rotWithShape="0">
              <a:srgbClr val="333333">
                <a:alpha val="65000"/>
              </a:srgbClr>
            </a:outerShdw>
            <a:softEdge rad="317500"/>
          </a:effectLst>
        </p:spPr>
      </p:pic>
      <p:pic>
        <p:nvPicPr>
          <p:cNvPr id="15" name="Picture 4"/>
          <p:cNvPicPr>
            <a:picLocks noChangeAspect="1" noChangeArrowheads="1"/>
          </p:cNvPicPr>
          <p:nvPr/>
        </p:nvPicPr>
        <p:blipFill>
          <a:blip r:embed="rId4"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5" cstate="print">
            <a:extLst/>
          </a:blip>
          <a:stretch>
            <a:fillRect/>
          </a:stretch>
        </p:blipFill>
        <p:spPr bwMode="auto">
          <a:xfrm>
            <a:off x="3491880" y="980728"/>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0" y="1500188"/>
            <a:ext cx="9144000" cy="5357812"/>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337823" y="1844824"/>
            <a:ext cx="8572560" cy="47525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5"/>
          <p:cNvSpPr>
            <a:spLocks noChangeArrowheads="1"/>
          </p:cNvSpPr>
          <p:nvPr/>
        </p:nvSpPr>
        <p:spPr bwMode="auto">
          <a:xfrm>
            <a:off x="5230837" y="1430712"/>
            <a:ext cx="3556005" cy="120032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20" name="TextBox 5"/>
          <p:cNvSpPr txBox="1">
            <a:spLocks noChangeArrowheads="1"/>
          </p:cNvSpPr>
          <p:nvPr/>
        </p:nvSpPr>
        <p:spPr bwMode="auto">
          <a:xfrm>
            <a:off x="286254" y="3581400"/>
            <a:ext cx="8571492" cy="2910326"/>
          </a:xfrm>
          <a:prstGeom prst="rect">
            <a:avLst/>
          </a:prstGeom>
          <a:noFill/>
          <a:ln w="9525">
            <a:noFill/>
            <a:miter lim="800000"/>
            <a:headEnd/>
            <a:tailEnd/>
          </a:ln>
        </p:spPr>
        <p:txBody>
          <a:bodyPr wrap="square" lIns="93260" tIns="46630" rIns="93260" bIns="46630">
            <a:spAutoFit/>
          </a:bodyPr>
          <a:lstStyle/>
          <a:p>
            <a:pPr algn="just"/>
            <a:r>
              <a:rPr lang="ro-RO" sz="1200" dirty="0"/>
              <a:t>A doua activitate de bază a proiectului </a:t>
            </a:r>
            <a:r>
              <a:rPr lang="ro-RO" sz="1200" dirty="0" smtClean="0"/>
              <a:t>a constat în </a:t>
            </a:r>
            <a:r>
              <a:rPr lang="ro-RO" sz="1200" dirty="0"/>
              <a:t>o</a:t>
            </a:r>
            <a:r>
              <a:rPr lang="en-US" sz="1200" dirty="0" err="1"/>
              <a:t>rganizarea</a:t>
            </a:r>
            <a:r>
              <a:rPr lang="en-US" sz="1200" dirty="0"/>
              <a:t> </a:t>
            </a:r>
            <a:r>
              <a:rPr lang="ro-RO" sz="1200" dirty="0"/>
              <a:t>a 6 </a:t>
            </a:r>
            <a:r>
              <a:rPr lang="en-US" sz="1200" dirty="0" err="1"/>
              <a:t>sesiuni</a:t>
            </a:r>
            <a:r>
              <a:rPr lang="en-US" sz="1200" dirty="0"/>
              <a:t> de training </a:t>
            </a:r>
            <a:r>
              <a:rPr lang="en-US" sz="1200" dirty="0" err="1"/>
              <a:t>transna</a:t>
            </a:r>
            <a:r>
              <a:rPr lang="ro-RO" sz="1200" dirty="0"/>
              <a:t>ț</a:t>
            </a:r>
            <a:r>
              <a:rPr lang="en-US" sz="1200" dirty="0" err="1" smtClean="0"/>
              <a:t>ionale</a:t>
            </a:r>
            <a:r>
              <a:rPr lang="ro-RO" sz="1200" dirty="0" smtClean="0"/>
              <a:t> – câte două în fiecare an de implementare </a:t>
            </a:r>
            <a:r>
              <a:rPr lang="en-US" sz="1200" dirty="0"/>
              <a:t>(3 </a:t>
            </a:r>
            <a:r>
              <a:rPr lang="en-US" sz="1200" dirty="0" err="1"/>
              <a:t>sesiuni</a:t>
            </a:r>
            <a:r>
              <a:rPr lang="en-US" sz="1200" dirty="0"/>
              <a:t> de training </a:t>
            </a:r>
            <a:r>
              <a:rPr lang="en-US" sz="1200" dirty="0" err="1"/>
              <a:t>organizate</a:t>
            </a:r>
            <a:r>
              <a:rPr lang="en-US" sz="1200" dirty="0"/>
              <a:t> </a:t>
            </a:r>
            <a:r>
              <a:rPr lang="ro-RO" sz="1200" dirty="0"/>
              <a:t>î</a:t>
            </a:r>
            <a:r>
              <a:rPr lang="en-US" sz="1200" dirty="0"/>
              <a:t>n </a:t>
            </a:r>
            <a:r>
              <a:rPr lang="ro-RO" sz="1200" dirty="0"/>
              <a:t>ț</a:t>
            </a:r>
            <a:r>
              <a:rPr lang="en-US" sz="1200" dirty="0" err="1"/>
              <a:t>ar</a:t>
            </a:r>
            <a:r>
              <a:rPr lang="ro-RO" sz="1200" dirty="0"/>
              <a:t>ă</a:t>
            </a:r>
            <a:r>
              <a:rPr lang="en-US" sz="1200" dirty="0"/>
              <a:t> </a:t>
            </a:r>
            <a:r>
              <a:rPr lang="ro-RO" sz="1200" dirty="0"/>
              <a:t>și 3 sesiuni de training organizate in străinătate) î</a:t>
            </a:r>
            <a:r>
              <a:rPr lang="en-US" sz="1200" dirty="0"/>
              <a:t>n </a:t>
            </a:r>
            <a:r>
              <a:rPr lang="en-US" sz="1200" dirty="0" err="1"/>
              <a:t>vederea</a:t>
            </a:r>
            <a:r>
              <a:rPr lang="en-US" sz="1200" dirty="0"/>
              <a:t> </a:t>
            </a:r>
            <a:r>
              <a:rPr lang="en-US" sz="1200" dirty="0" err="1"/>
              <a:t>perfec</a:t>
            </a:r>
            <a:r>
              <a:rPr lang="ro-RO" sz="1200" dirty="0"/>
              <a:t>ț</a:t>
            </a:r>
            <a:r>
              <a:rPr lang="en-US" sz="1200" dirty="0"/>
              <a:t>ion</a:t>
            </a:r>
            <a:r>
              <a:rPr lang="ro-RO" sz="1200" dirty="0"/>
              <a:t>ă</a:t>
            </a:r>
            <a:r>
              <a:rPr lang="en-US" sz="1200" dirty="0" err="1"/>
              <a:t>rii</a:t>
            </a:r>
            <a:r>
              <a:rPr lang="en-US" sz="1200" dirty="0"/>
              <a:t> </a:t>
            </a:r>
            <a:r>
              <a:rPr lang="ro-RO" sz="1200" dirty="0" smtClean="0"/>
              <a:t>a 200 </a:t>
            </a:r>
            <a:r>
              <a:rPr lang="en-US" sz="1200" dirty="0" smtClean="0"/>
              <a:t>de </a:t>
            </a:r>
            <a:r>
              <a:rPr lang="en-US" sz="1200" dirty="0" err="1"/>
              <a:t>tutori</a:t>
            </a:r>
            <a:r>
              <a:rPr lang="en-US" sz="1200" dirty="0"/>
              <a:t> </a:t>
            </a:r>
            <a:r>
              <a:rPr lang="ro-RO" sz="1200" dirty="0" smtClean="0"/>
              <a:t>cu rol în </a:t>
            </a:r>
            <a:r>
              <a:rPr lang="en-US" sz="1200" dirty="0" err="1" smtClean="0"/>
              <a:t>pregătirea</a:t>
            </a:r>
            <a:r>
              <a:rPr lang="en-US" sz="1200" dirty="0" smtClean="0"/>
              <a:t> </a:t>
            </a:r>
            <a:r>
              <a:rPr lang="ro-RO" sz="1200" dirty="0" smtClean="0"/>
              <a:t>clinică </a:t>
            </a:r>
            <a:r>
              <a:rPr lang="en-US" sz="1200" dirty="0" smtClean="0"/>
              <a:t>a </a:t>
            </a:r>
            <a:r>
              <a:rPr lang="en-US" sz="1200" dirty="0" err="1"/>
              <a:t>elevilor</a:t>
            </a:r>
            <a:r>
              <a:rPr lang="en-US" sz="1200" dirty="0"/>
              <a:t> </a:t>
            </a:r>
            <a:r>
              <a:rPr lang="ro-RO" sz="1200" dirty="0"/>
              <a:t>ș</a:t>
            </a:r>
            <a:r>
              <a:rPr lang="en-US" sz="1200" dirty="0" err="1"/>
              <a:t>colilor</a:t>
            </a:r>
            <a:r>
              <a:rPr lang="en-US" sz="1200" dirty="0"/>
              <a:t> </a:t>
            </a:r>
            <a:r>
              <a:rPr lang="en-US" sz="1200" dirty="0" err="1"/>
              <a:t>sanitare</a:t>
            </a:r>
            <a:r>
              <a:rPr lang="en-US" sz="1200" dirty="0"/>
              <a:t>, ca </a:t>
            </a:r>
            <a:r>
              <a:rPr lang="en-US" sz="1200" dirty="0" err="1"/>
              <a:t>măsură</a:t>
            </a:r>
            <a:r>
              <a:rPr lang="en-US" sz="1200" dirty="0"/>
              <a:t> de </a:t>
            </a:r>
            <a:r>
              <a:rPr lang="en-US" sz="1200" dirty="0" err="1"/>
              <a:t>sprijin</a:t>
            </a:r>
            <a:r>
              <a:rPr lang="en-US" sz="1200" dirty="0"/>
              <a:t> </a:t>
            </a:r>
            <a:r>
              <a:rPr lang="en-US" sz="1200" dirty="0" err="1"/>
              <a:t>pentru</a:t>
            </a:r>
            <a:r>
              <a:rPr lang="en-US" sz="1200" dirty="0"/>
              <a:t> </a:t>
            </a:r>
            <a:r>
              <a:rPr lang="en-US" sz="1200" dirty="0" err="1"/>
              <a:t>derularea</a:t>
            </a:r>
            <a:r>
              <a:rPr lang="en-US" sz="1200" dirty="0"/>
              <a:t> </a:t>
            </a:r>
            <a:r>
              <a:rPr lang="en-US" sz="1200" dirty="0" err="1"/>
              <a:t>eficientă</a:t>
            </a:r>
            <a:r>
              <a:rPr lang="en-US" sz="1200" dirty="0"/>
              <a:t> a </a:t>
            </a:r>
            <a:r>
              <a:rPr lang="en-US" sz="1200" dirty="0" err="1"/>
              <a:t>stagiilor</a:t>
            </a:r>
            <a:r>
              <a:rPr lang="en-US" sz="1200" dirty="0"/>
              <a:t> de </a:t>
            </a:r>
            <a:r>
              <a:rPr lang="en-US" sz="1200" dirty="0" err="1"/>
              <a:t>pregătire</a:t>
            </a:r>
            <a:r>
              <a:rPr lang="en-US" sz="1200" dirty="0"/>
              <a:t> </a:t>
            </a:r>
            <a:r>
              <a:rPr lang="en-US" sz="1200" dirty="0" err="1"/>
              <a:t>practică</a:t>
            </a:r>
            <a:r>
              <a:rPr lang="en-US" sz="1200" dirty="0"/>
              <a:t> a </a:t>
            </a:r>
            <a:r>
              <a:rPr lang="en-US" sz="1200" dirty="0" err="1"/>
              <a:t>elevilor</a:t>
            </a:r>
            <a:r>
              <a:rPr lang="ro-RO" sz="1200" dirty="0"/>
              <a:t>.</a:t>
            </a:r>
          </a:p>
          <a:p>
            <a:pPr algn="just"/>
            <a:endParaRPr lang="ro-RO" sz="1200" dirty="0"/>
          </a:p>
          <a:p>
            <a:pPr algn="just"/>
            <a:r>
              <a:rPr lang="ro-RO" sz="1200" b="1" dirty="0"/>
              <a:t>În cadrul acestei activități:</a:t>
            </a:r>
          </a:p>
          <a:p>
            <a:pPr algn="just">
              <a:spcBef>
                <a:spcPts val="613"/>
              </a:spcBef>
            </a:pPr>
            <a:r>
              <a:rPr lang="ro-RO" sz="1200" dirty="0"/>
              <a:t> - </a:t>
            </a:r>
            <a:r>
              <a:rPr lang="en-US" sz="1200" b="1" dirty="0"/>
              <a:t>I</a:t>
            </a:r>
            <a:r>
              <a:rPr lang="en-US" sz="1200" b="1" dirty="0" smtClean="0"/>
              <a:t>n </a:t>
            </a:r>
            <a:r>
              <a:rPr lang="en-US" sz="1200" b="1" dirty="0" err="1" smtClean="0"/>
              <a:t>anul</a:t>
            </a:r>
            <a:r>
              <a:rPr lang="en-US" sz="1200" b="1" dirty="0" smtClean="0"/>
              <a:t> 2010-2011 </a:t>
            </a:r>
            <a:r>
              <a:rPr lang="en-US" sz="1200" dirty="0" smtClean="0"/>
              <a:t>– </a:t>
            </a:r>
            <a:r>
              <a:rPr lang="fr-FR" sz="1200" dirty="0" smtClean="0"/>
              <a:t>au </a:t>
            </a:r>
            <a:r>
              <a:rPr lang="fr-FR" sz="1200" dirty="0" err="1" smtClean="0"/>
              <a:t>fost</a:t>
            </a:r>
            <a:r>
              <a:rPr lang="fr-FR" sz="1200" dirty="0" smtClean="0"/>
              <a:t> </a:t>
            </a:r>
            <a:r>
              <a:rPr lang="fr-FR" sz="1200" dirty="0" err="1" smtClean="0"/>
              <a:t>selectati</a:t>
            </a:r>
            <a:r>
              <a:rPr lang="fr-FR" sz="1200" dirty="0" smtClean="0"/>
              <a:t> </a:t>
            </a:r>
            <a:r>
              <a:rPr lang="fr-FR" sz="1200" dirty="0"/>
              <a:t>in </a:t>
            </a:r>
            <a:r>
              <a:rPr lang="fr-FR" sz="1200" dirty="0" err="1"/>
              <a:t>grupul</a:t>
            </a:r>
            <a:r>
              <a:rPr lang="fr-FR" sz="1200" dirty="0"/>
              <a:t> tinta al </a:t>
            </a:r>
            <a:r>
              <a:rPr lang="fr-FR" sz="1200" dirty="0" err="1" smtClean="0"/>
              <a:t>proiectului</a:t>
            </a:r>
            <a:r>
              <a:rPr lang="fr-FR" sz="1200" dirty="0" smtClean="0"/>
              <a:t> - </a:t>
            </a:r>
            <a:r>
              <a:rPr lang="fr-FR" sz="1200" b="1" dirty="0" smtClean="0"/>
              <a:t>100 </a:t>
            </a:r>
            <a:r>
              <a:rPr lang="fr-FR" sz="1200" b="1" dirty="0"/>
              <a:t>de </a:t>
            </a:r>
            <a:r>
              <a:rPr lang="fr-FR" sz="1200" b="1" dirty="0" err="1" smtClean="0"/>
              <a:t>tutori</a:t>
            </a:r>
            <a:r>
              <a:rPr lang="fr-FR" sz="1200" dirty="0" smtClean="0"/>
              <a:t>, </a:t>
            </a:r>
            <a:r>
              <a:rPr lang="fr-FR" sz="1200" dirty="0" err="1" smtClean="0"/>
              <a:t>cu</a:t>
            </a:r>
            <a:r>
              <a:rPr lang="fr-FR" sz="1200" dirty="0" smtClean="0"/>
              <a:t> </a:t>
            </a:r>
            <a:r>
              <a:rPr lang="fr-FR" sz="1200" dirty="0" err="1"/>
              <a:t>rol</a:t>
            </a:r>
            <a:r>
              <a:rPr lang="fr-FR" sz="1200" dirty="0"/>
              <a:t> </a:t>
            </a:r>
            <a:r>
              <a:rPr lang="ro-RO" sz="1200" dirty="0"/>
              <a:t>î</a:t>
            </a:r>
            <a:r>
              <a:rPr lang="fr-FR" sz="1200" dirty="0"/>
              <a:t>n </a:t>
            </a:r>
            <a:r>
              <a:rPr lang="fr-FR" sz="1200" dirty="0" err="1"/>
              <a:t>pregătirea</a:t>
            </a:r>
            <a:r>
              <a:rPr lang="fr-FR" sz="1200" dirty="0"/>
              <a:t> </a:t>
            </a:r>
            <a:r>
              <a:rPr lang="fr-FR" sz="1200" dirty="0" err="1"/>
              <a:t>practică</a:t>
            </a:r>
            <a:r>
              <a:rPr lang="fr-FR" sz="1200" dirty="0"/>
              <a:t> a </a:t>
            </a:r>
            <a:r>
              <a:rPr lang="fr-FR" sz="1200" dirty="0" err="1"/>
              <a:t>elevilor</a:t>
            </a:r>
            <a:r>
              <a:rPr lang="fr-FR" sz="1200" dirty="0"/>
              <a:t> </a:t>
            </a:r>
            <a:r>
              <a:rPr lang="ro-RO" sz="1200" dirty="0"/>
              <a:t>ș</a:t>
            </a:r>
            <a:r>
              <a:rPr lang="fr-FR" sz="1200" dirty="0" err="1"/>
              <a:t>colilor</a:t>
            </a:r>
            <a:r>
              <a:rPr lang="fr-FR" sz="1200" dirty="0"/>
              <a:t> </a:t>
            </a:r>
            <a:r>
              <a:rPr lang="ro-RO" sz="1200" dirty="0"/>
              <a:t>cu profil </a:t>
            </a:r>
            <a:r>
              <a:rPr lang="fr-FR" sz="1200" dirty="0" err="1" smtClean="0"/>
              <a:t>sanitar</a:t>
            </a:r>
            <a:r>
              <a:rPr lang="fr-FR" sz="1200" dirty="0" smtClean="0"/>
              <a:t>,  </a:t>
            </a:r>
            <a:r>
              <a:rPr lang="ro-RO" sz="1200" dirty="0" smtClean="0"/>
              <a:t>s</a:t>
            </a:r>
            <a:r>
              <a:rPr lang="en-US" sz="1200" dirty="0" smtClean="0"/>
              <a:t>-au </a:t>
            </a:r>
            <a:r>
              <a:rPr lang="ro-RO" sz="1200" dirty="0" smtClean="0"/>
              <a:t>perfecțion</a:t>
            </a:r>
            <a:r>
              <a:rPr lang="en-US" sz="1200" dirty="0" smtClean="0"/>
              <a:t>at</a:t>
            </a:r>
            <a:r>
              <a:rPr lang="ro-RO" sz="1200" dirty="0" smtClean="0"/>
              <a:t> </a:t>
            </a:r>
            <a:r>
              <a:rPr lang="ro-RO" sz="1200" dirty="0"/>
              <a:t>prin participarea</a:t>
            </a:r>
            <a:r>
              <a:rPr lang="fr-FR" sz="1200" dirty="0"/>
              <a:t> la </a:t>
            </a:r>
            <a:r>
              <a:rPr lang="ro-RO" sz="1200" dirty="0"/>
              <a:t>2 </a:t>
            </a:r>
            <a:r>
              <a:rPr lang="fr-FR" sz="1200" dirty="0" err="1"/>
              <a:t>sesiuni</a:t>
            </a:r>
            <a:r>
              <a:rPr lang="fr-FR" sz="1200" dirty="0"/>
              <a:t> de training </a:t>
            </a:r>
            <a:r>
              <a:rPr lang="fr-FR" sz="1200" dirty="0" err="1"/>
              <a:t>transna</a:t>
            </a:r>
            <a:r>
              <a:rPr lang="ro-RO" sz="1200" dirty="0"/>
              <a:t>ț</a:t>
            </a:r>
            <a:r>
              <a:rPr lang="fr-FR" sz="1200" dirty="0" err="1"/>
              <a:t>ionale</a:t>
            </a:r>
            <a:r>
              <a:rPr lang="ro-RO" sz="1200" dirty="0"/>
              <a:t>, gratuite</a:t>
            </a:r>
            <a:r>
              <a:rPr lang="fr-FR" sz="1200" dirty="0"/>
              <a:t>, </a:t>
            </a:r>
            <a:r>
              <a:rPr lang="ro-RO" sz="1200" dirty="0"/>
              <a:t>una organizată</a:t>
            </a:r>
            <a:r>
              <a:rPr lang="fr-FR" sz="1200" dirty="0"/>
              <a:t> </a:t>
            </a:r>
            <a:r>
              <a:rPr lang="ro-RO" sz="1200" dirty="0"/>
              <a:t>î</a:t>
            </a:r>
            <a:r>
              <a:rPr lang="fr-FR" sz="1200" dirty="0"/>
              <a:t>n </a:t>
            </a:r>
            <a:r>
              <a:rPr lang="en-US" sz="1200" dirty="0"/>
              <a:t>I</a:t>
            </a:r>
            <a:r>
              <a:rPr lang="ro-RO" sz="1200" dirty="0" smtClean="0"/>
              <a:t>rlanda</a:t>
            </a:r>
            <a:r>
              <a:rPr lang="en-US" sz="1200" dirty="0" smtClean="0"/>
              <a:t> in </a:t>
            </a:r>
            <a:r>
              <a:rPr lang="en-US" sz="1200" dirty="0" err="1" smtClean="0"/>
              <a:t>perioada</a:t>
            </a:r>
            <a:r>
              <a:rPr lang="en-US" sz="1200" dirty="0" smtClean="0"/>
              <a:t> </a:t>
            </a:r>
            <a:r>
              <a:rPr lang="en-US" sz="1200" dirty="0" err="1" smtClean="0"/>
              <a:t>mai-iunie</a:t>
            </a:r>
            <a:r>
              <a:rPr lang="en-US" sz="1200" dirty="0" smtClean="0"/>
              <a:t> 2012 </a:t>
            </a:r>
            <a:r>
              <a:rPr lang="ro-RO" sz="1200" dirty="0" smtClean="0"/>
              <a:t> ș</a:t>
            </a:r>
            <a:r>
              <a:rPr lang="fr-FR" sz="1200" dirty="0"/>
              <a:t>i</a:t>
            </a:r>
            <a:r>
              <a:rPr lang="ro-RO" sz="1200" dirty="0"/>
              <a:t> una</a:t>
            </a:r>
            <a:r>
              <a:rPr lang="fr-FR" sz="1200" dirty="0"/>
              <a:t> </a:t>
            </a:r>
            <a:r>
              <a:rPr lang="ro-RO" sz="1200" dirty="0"/>
              <a:t>î</a:t>
            </a:r>
            <a:r>
              <a:rPr lang="fr-FR" sz="1200" dirty="0"/>
              <a:t>n Rom</a:t>
            </a:r>
            <a:r>
              <a:rPr lang="ro-RO" sz="1200" dirty="0"/>
              <a:t>â</a:t>
            </a:r>
            <a:r>
              <a:rPr lang="fr-FR" sz="1200" dirty="0" smtClean="0"/>
              <a:t>nia – </a:t>
            </a:r>
            <a:r>
              <a:rPr lang="fr-FR" sz="1200" dirty="0" err="1" smtClean="0"/>
              <a:t>desfasurata</a:t>
            </a:r>
            <a:r>
              <a:rPr lang="fr-FR" sz="1200" dirty="0" smtClean="0"/>
              <a:t> la </a:t>
            </a:r>
            <a:r>
              <a:rPr lang="fr-FR" sz="1200" dirty="0" err="1" smtClean="0"/>
              <a:t>Sinaia</a:t>
            </a:r>
            <a:r>
              <a:rPr lang="fr-FR" sz="1200" dirty="0" smtClean="0"/>
              <a:t>, in </a:t>
            </a:r>
            <a:r>
              <a:rPr lang="fr-FR" sz="1200" dirty="0" err="1" smtClean="0"/>
              <a:t>luna</a:t>
            </a:r>
            <a:r>
              <a:rPr lang="fr-FR" sz="1200" dirty="0" smtClean="0"/>
              <a:t> </a:t>
            </a:r>
            <a:r>
              <a:rPr lang="fr-FR" sz="1200" dirty="0" err="1" smtClean="0"/>
              <a:t>martie</a:t>
            </a:r>
            <a:r>
              <a:rPr lang="fr-FR" sz="1200" dirty="0" smtClean="0"/>
              <a:t> 2011.</a:t>
            </a:r>
          </a:p>
          <a:p>
            <a:pPr marL="171450" indent="-171450" algn="just">
              <a:spcBef>
                <a:spcPts val="613"/>
              </a:spcBef>
              <a:buFontTx/>
              <a:buChar char="-"/>
            </a:pPr>
            <a:r>
              <a:rPr lang="fr-FR" sz="1200" b="1" dirty="0" smtClean="0"/>
              <a:t>In </a:t>
            </a:r>
            <a:r>
              <a:rPr lang="fr-FR" sz="1200" b="1" dirty="0" err="1" smtClean="0"/>
              <a:t>anul</a:t>
            </a:r>
            <a:r>
              <a:rPr lang="fr-FR" sz="1200" b="1" dirty="0" smtClean="0"/>
              <a:t> </a:t>
            </a:r>
            <a:r>
              <a:rPr lang="fr-FR" sz="1200" b="1" dirty="0" smtClean="0"/>
              <a:t>2011-2012</a:t>
            </a:r>
            <a:r>
              <a:rPr lang="fr-FR" sz="1200" dirty="0" smtClean="0"/>
              <a:t> </a:t>
            </a:r>
            <a:r>
              <a:rPr lang="fr-FR" sz="1200" dirty="0" smtClean="0"/>
              <a:t>au </a:t>
            </a:r>
            <a:r>
              <a:rPr lang="fr-FR" sz="1200" dirty="0" err="1" smtClean="0"/>
              <a:t>fost</a:t>
            </a:r>
            <a:r>
              <a:rPr lang="fr-FR" sz="1200" dirty="0" smtClean="0"/>
              <a:t> </a:t>
            </a:r>
            <a:r>
              <a:rPr lang="fr-FR" sz="1200" dirty="0" err="1" smtClean="0"/>
              <a:t>selectati</a:t>
            </a:r>
            <a:r>
              <a:rPr lang="fr-FR" sz="1200" dirty="0" smtClean="0"/>
              <a:t> </a:t>
            </a:r>
            <a:r>
              <a:rPr lang="fr-FR" sz="1200" dirty="0"/>
              <a:t>in </a:t>
            </a:r>
            <a:r>
              <a:rPr lang="fr-FR" sz="1200" dirty="0" err="1"/>
              <a:t>grupul</a:t>
            </a:r>
            <a:r>
              <a:rPr lang="fr-FR" sz="1200" dirty="0"/>
              <a:t> tinta al </a:t>
            </a:r>
            <a:r>
              <a:rPr lang="fr-FR" sz="1200" dirty="0" err="1"/>
              <a:t>proiectului</a:t>
            </a:r>
            <a:r>
              <a:rPr lang="fr-FR" sz="1200" dirty="0"/>
              <a:t> - </a:t>
            </a:r>
            <a:r>
              <a:rPr lang="fr-FR" sz="1200" b="1" dirty="0" smtClean="0"/>
              <a:t>80 de </a:t>
            </a:r>
            <a:r>
              <a:rPr lang="fr-FR" sz="1200" b="1" dirty="0" err="1" smtClean="0"/>
              <a:t>tutori</a:t>
            </a:r>
            <a:r>
              <a:rPr lang="fr-FR" sz="1200" b="1" dirty="0" smtClean="0"/>
              <a:t>, </a:t>
            </a:r>
            <a:r>
              <a:rPr lang="fr-FR" sz="1200" dirty="0" smtClean="0"/>
              <a:t>care au </a:t>
            </a:r>
            <a:r>
              <a:rPr lang="fr-FR" sz="1200" dirty="0" err="1" smtClean="0"/>
              <a:t>participat</a:t>
            </a:r>
            <a:r>
              <a:rPr lang="fr-FR" sz="1200" dirty="0" smtClean="0"/>
              <a:t> la 2 </a:t>
            </a:r>
            <a:r>
              <a:rPr lang="fr-FR" sz="1200" dirty="0" err="1" smtClean="0"/>
              <a:t>sesiuni</a:t>
            </a:r>
            <a:r>
              <a:rPr lang="fr-FR" sz="1200" dirty="0" smtClean="0"/>
              <a:t> de training transnationale</a:t>
            </a:r>
            <a:r>
              <a:rPr lang="ro-RO" sz="1200" dirty="0" smtClean="0"/>
              <a:t>,</a:t>
            </a:r>
            <a:r>
              <a:rPr lang="en-US" sz="1200" dirty="0" smtClean="0"/>
              <a:t> </a:t>
            </a:r>
            <a:r>
              <a:rPr lang="en-US" sz="1200" dirty="0" err="1" smtClean="0"/>
              <a:t>una</a:t>
            </a:r>
            <a:r>
              <a:rPr lang="en-US" sz="1200" dirty="0" smtClean="0"/>
              <a:t> </a:t>
            </a:r>
            <a:r>
              <a:rPr lang="en-US" sz="1200" dirty="0" err="1" smtClean="0"/>
              <a:t>organizata</a:t>
            </a:r>
            <a:r>
              <a:rPr lang="en-US" sz="1200" dirty="0" smtClean="0"/>
              <a:t> la </a:t>
            </a:r>
            <a:r>
              <a:rPr lang="en-US" sz="1200" dirty="0" err="1" smtClean="0"/>
              <a:t>Poiana</a:t>
            </a:r>
            <a:r>
              <a:rPr lang="en-US" sz="1200" dirty="0" smtClean="0"/>
              <a:t> Brasov in </a:t>
            </a:r>
            <a:r>
              <a:rPr lang="en-US" sz="1200" dirty="0" err="1" smtClean="0"/>
              <a:t>luna</a:t>
            </a:r>
            <a:r>
              <a:rPr lang="en-US" sz="1200" dirty="0" smtClean="0"/>
              <a:t> </a:t>
            </a:r>
            <a:r>
              <a:rPr lang="en-US" sz="1200" dirty="0" err="1" smtClean="0"/>
              <a:t>martie</a:t>
            </a:r>
            <a:r>
              <a:rPr lang="en-US" sz="1200" dirty="0" smtClean="0"/>
              <a:t> 2012 </a:t>
            </a:r>
            <a:r>
              <a:rPr lang="en-US" sz="1200" dirty="0" err="1" smtClean="0"/>
              <a:t>si</a:t>
            </a:r>
            <a:r>
              <a:rPr lang="en-US" sz="1200" dirty="0" smtClean="0"/>
              <a:t> </a:t>
            </a:r>
            <a:r>
              <a:rPr lang="en-US" sz="1200" dirty="0" err="1" smtClean="0"/>
              <a:t>una</a:t>
            </a:r>
            <a:r>
              <a:rPr lang="en-US" sz="1200" dirty="0" smtClean="0"/>
              <a:t> </a:t>
            </a:r>
            <a:r>
              <a:rPr lang="en-US" sz="1200" dirty="0" err="1" smtClean="0"/>
              <a:t>organizata</a:t>
            </a:r>
            <a:r>
              <a:rPr lang="en-US" sz="1200" dirty="0" smtClean="0"/>
              <a:t> </a:t>
            </a:r>
            <a:r>
              <a:rPr lang="en-US" sz="1200" dirty="0" err="1" smtClean="0"/>
              <a:t>timp</a:t>
            </a:r>
            <a:r>
              <a:rPr lang="en-US" sz="1200" dirty="0" smtClean="0"/>
              <a:t> de o </a:t>
            </a:r>
            <a:r>
              <a:rPr lang="en-US" sz="1200" dirty="0" err="1" smtClean="0"/>
              <a:t>saptamana</a:t>
            </a:r>
            <a:r>
              <a:rPr lang="en-US" sz="1200" dirty="0" smtClean="0"/>
              <a:t> la Madrid, in </a:t>
            </a:r>
            <a:r>
              <a:rPr lang="en-US" sz="1200" dirty="0" err="1" smtClean="0"/>
              <a:t>Spania</a:t>
            </a:r>
            <a:r>
              <a:rPr lang="en-US" sz="1200" dirty="0"/>
              <a:t> </a:t>
            </a:r>
            <a:r>
              <a:rPr lang="en-US" sz="1200" dirty="0" smtClean="0"/>
              <a:t>in </a:t>
            </a:r>
            <a:r>
              <a:rPr lang="en-US" sz="1200" dirty="0" err="1" smtClean="0"/>
              <a:t>perioada</a:t>
            </a:r>
            <a:r>
              <a:rPr lang="en-US" sz="1200" dirty="0" smtClean="0"/>
              <a:t> </a:t>
            </a:r>
            <a:r>
              <a:rPr lang="en-US" sz="1200" dirty="0" err="1" smtClean="0"/>
              <a:t>mai-iunie</a:t>
            </a:r>
            <a:r>
              <a:rPr lang="en-US" sz="1200" dirty="0" smtClean="0"/>
              <a:t> 2012</a:t>
            </a:r>
            <a:r>
              <a:rPr lang="ro-RO" sz="1200" dirty="0" smtClean="0"/>
              <a:t>.</a:t>
            </a:r>
          </a:p>
          <a:p>
            <a:pPr marL="171450" indent="-171450" algn="just">
              <a:spcBef>
                <a:spcPts val="613"/>
              </a:spcBef>
              <a:buFontTx/>
              <a:buChar char="-"/>
            </a:pPr>
            <a:r>
              <a:rPr lang="ro-RO" sz="1200" b="1" dirty="0" smtClean="0"/>
              <a:t>In anul 2012-2013 </a:t>
            </a:r>
            <a:r>
              <a:rPr lang="ro-RO" sz="1200" dirty="0" smtClean="0"/>
              <a:t>au fost selectați </a:t>
            </a:r>
            <a:r>
              <a:rPr lang="ro-RO" sz="1200" b="1" dirty="0" smtClean="0"/>
              <a:t>20 de tutori</a:t>
            </a:r>
            <a:r>
              <a:rPr lang="ro-RO" sz="1200" dirty="0" smtClean="0"/>
              <a:t>, care au participat la 2 sesiuni de training transnationale, una organizată la București (25.01.2013) si una organizată la Madrid, Spania, in luna aprilie 2013.</a:t>
            </a:r>
            <a:endParaRPr lang="en-US" sz="1200" dirty="0"/>
          </a:p>
        </p:txBody>
      </p:sp>
      <p:sp>
        <p:nvSpPr>
          <p:cNvPr id="21" name="Rectangle 20"/>
          <p:cNvSpPr/>
          <p:nvPr/>
        </p:nvSpPr>
        <p:spPr>
          <a:xfrm>
            <a:off x="2971800" y="2438400"/>
            <a:ext cx="6019801" cy="648169"/>
          </a:xfrm>
          <a:prstGeom prst="rect">
            <a:avLst/>
          </a:prstGeom>
        </p:spPr>
        <p:txBody>
          <a:bodyPr wrap="square" lIns="93260" tIns="46630" rIns="93260" bIns="46630">
            <a:spAutoFit/>
          </a:bodyPr>
          <a:lstStyle/>
          <a:p>
            <a:pPr algn="ctr">
              <a:defRPr/>
            </a:pPr>
            <a:r>
              <a:rPr lang="ro-RO" b="1" i="1" dirty="0">
                <a:effectLst>
                  <a:outerShdw blurRad="38100" dist="38100" dir="2700000" algn="tl">
                    <a:srgbClr val="000000">
                      <a:alpha val="43137"/>
                    </a:srgbClr>
                  </a:outerShdw>
                </a:effectLst>
              </a:rPr>
              <a:t>II. SESIUNI DE TRAINING TRANSNAȚIONALE </a:t>
            </a:r>
            <a:endParaRPr lang="en-US" b="1" i="1" dirty="0" smtClean="0">
              <a:effectLst>
                <a:outerShdw blurRad="38100" dist="38100" dir="2700000" algn="tl">
                  <a:srgbClr val="000000">
                    <a:alpha val="43137"/>
                  </a:srgbClr>
                </a:outerShdw>
              </a:effectLst>
            </a:endParaRPr>
          </a:p>
          <a:p>
            <a:pPr algn="ctr">
              <a:defRPr/>
            </a:pPr>
            <a:r>
              <a:rPr lang="ro-RO" b="1" i="1" dirty="0" smtClean="0">
                <a:effectLst>
                  <a:outerShdw blurRad="38100" dist="38100" dir="2700000" algn="tl">
                    <a:srgbClr val="000000">
                      <a:alpha val="43137"/>
                    </a:srgbClr>
                  </a:outerShdw>
                </a:effectLst>
              </a:rPr>
              <a:t>PENTRU </a:t>
            </a:r>
            <a:r>
              <a:rPr lang="ro-RO" b="1" i="1" dirty="0">
                <a:effectLst>
                  <a:outerShdw blurRad="38100" dist="38100" dir="2700000" algn="tl">
                    <a:srgbClr val="000000">
                      <a:alpha val="43137"/>
                    </a:srgbClr>
                  </a:outerShdw>
                </a:effectLst>
              </a:rPr>
              <a:t>TUTORI</a:t>
            </a:r>
          </a:p>
        </p:txBody>
      </p:sp>
      <p:pic>
        <p:nvPicPr>
          <p:cNvPr id="18" name="Picture 2" descr="Banda sigle 20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8020" y="485206"/>
            <a:ext cx="3092656" cy="2948640"/>
          </a:xfrm>
          <a:prstGeom prst="rect">
            <a:avLst/>
          </a:prstGeom>
          <a:ln>
            <a:noFill/>
          </a:ln>
          <a:effectLst>
            <a:outerShdw blurRad="292100" dist="139700" dir="2700000" algn="tl" rotWithShape="0">
              <a:srgbClr val="333333">
                <a:alpha val="65000"/>
              </a:srgbClr>
            </a:outerShdw>
            <a:softEdge rad="495300"/>
          </a:effectLst>
        </p:spPr>
      </p:pic>
      <p:sp>
        <p:nvSpPr>
          <p:cNvPr id="2" name="Flowchart: Document 1"/>
          <p:cNvSpPr/>
          <p:nvPr/>
        </p:nvSpPr>
        <p:spPr>
          <a:xfrm flipH="1" flipV="1">
            <a:off x="-5" y="956517"/>
            <a:ext cx="5643563" cy="5901480"/>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3"/>
          </p:cNvCxnSpPr>
          <p:nvPr/>
        </p:nvCxnSpPr>
        <p:spPr>
          <a:xfrm flipH="1" flipV="1">
            <a:off x="9145597" y="33744"/>
            <a:ext cx="13396" cy="189669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12888" y="1288626"/>
            <a:ext cx="5063218" cy="520352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Flowchart: Document 11"/>
          <p:cNvSpPr/>
          <p:nvPr/>
        </p:nvSpPr>
        <p:spPr>
          <a:xfrm flipH="1" flipV="1">
            <a:off x="5643556" y="1393825"/>
            <a:ext cx="3536951" cy="549791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866"/>
              <a:gd name="connsiteY0" fmla="*/ 0 h 21833"/>
              <a:gd name="connsiteX1" fmla="*/ 21600 w 21866"/>
              <a:gd name="connsiteY1" fmla="*/ 0 h 21833"/>
              <a:gd name="connsiteX2" fmla="*/ 21866 w 21866"/>
              <a:gd name="connsiteY2" fmla="*/ 20153 h 21833"/>
              <a:gd name="connsiteX3" fmla="*/ 0 w 21866"/>
              <a:gd name="connsiteY3" fmla="*/ 20172 h 21833"/>
              <a:gd name="connsiteX4" fmla="*/ 0 w 21866"/>
              <a:gd name="connsiteY4" fmla="*/ 0 h 21833"/>
              <a:gd name="connsiteX0" fmla="*/ 0 w 21866"/>
              <a:gd name="connsiteY0" fmla="*/ 0 h 20172"/>
              <a:gd name="connsiteX1" fmla="*/ 21600 w 21866"/>
              <a:gd name="connsiteY1" fmla="*/ 0 h 20172"/>
              <a:gd name="connsiteX2" fmla="*/ 21866 w 21866"/>
              <a:gd name="connsiteY2" fmla="*/ 20153 h 20172"/>
              <a:gd name="connsiteX3" fmla="*/ 0 w 21866"/>
              <a:gd name="connsiteY3" fmla="*/ 20172 h 20172"/>
              <a:gd name="connsiteX4" fmla="*/ 0 w 21866"/>
              <a:gd name="connsiteY4" fmla="*/ 0 h 20172"/>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6" h="20153">
                <a:moveTo>
                  <a:pt x="0" y="0"/>
                </a:moveTo>
                <a:lnTo>
                  <a:pt x="21600" y="0"/>
                </a:lnTo>
                <a:cubicBezTo>
                  <a:pt x="21600" y="5774"/>
                  <a:pt x="21866" y="14379"/>
                  <a:pt x="21866" y="20153"/>
                </a:cubicBezTo>
                <a:cubicBezTo>
                  <a:pt x="11066" y="20153"/>
                  <a:pt x="10600" y="18443"/>
                  <a:pt x="133" y="18186"/>
                </a:cubicBezTo>
                <a:cubicBezTo>
                  <a:pt x="89" y="12124"/>
                  <a:pt x="44" y="6062"/>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TextBox 5"/>
          <p:cNvSpPr txBox="1">
            <a:spLocks noChangeArrowheads="1"/>
          </p:cNvSpPr>
          <p:nvPr/>
        </p:nvSpPr>
        <p:spPr bwMode="auto">
          <a:xfrm>
            <a:off x="208128" y="1578616"/>
            <a:ext cx="5063219" cy="4916731"/>
          </a:xfrm>
          <a:prstGeom prst="rect">
            <a:avLst/>
          </a:prstGeom>
          <a:noFill/>
          <a:ln w="9525">
            <a:noFill/>
            <a:miter lim="800000"/>
            <a:headEnd/>
            <a:tailEnd/>
          </a:ln>
        </p:spPr>
        <p:txBody>
          <a:bodyPr wrap="square">
            <a:spAutoFit/>
          </a:bodyPr>
          <a:lstStyle/>
          <a:p>
            <a:pPr>
              <a:lnSpc>
                <a:spcPct val="150000"/>
              </a:lnSpc>
            </a:pPr>
            <a:endParaRPr lang="en-US" sz="2400" b="1" i="1" dirty="0" smtClean="0">
              <a:effectLst>
                <a:outerShdw blurRad="38100" dist="38100" dir="2700000" algn="tl">
                  <a:srgbClr val="000000">
                    <a:alpha val="43137"/>
                  </a:srgbClr>
                </a:outerShdw>
              </a:effectLst>
            </a:endParaRPr>
          </a:p>
          <a:p>
            <a:pPr>
              <a:lnSpc>
                <a:spcPct val="150000"/>
              </a:lnSpc>
            </a:pPr>
            <a:endParaRPr lang="en-US" sz="500" b="1" i="1" dirty="0">
              <a:effectLst>
                <a:outerShdw blurRad="38100" dist="38100" dir="2700000" algn="tl">
                  <a:srgbClr val="000000">
                    <a:alpha val="43137"/>
                  </a:srgbClr>
                </a:outerShdw>
              </a:effectLst>
            </a:endParaRPr>
          </a:p>
          <a:p>
            <a:pPr>
              <a:lnSpc>
                <a:spcPct val="150000"/>
              </a:lnSpc>
            </a:pPr>
            <a:r>
              <a:rPr lang="en-US" sz="2400" b="1" i="1" dirty="0" smtClean="0">
                <a:effectLst>
                  <a:outerShdw blurRad="38100" dist="38100" dir="2700000" algn="tl">
                    <a:srgbClr val="000000">
                      <a:alpha val="43137"/>
                    </a:srgbClr>
                  </a:outerShdw>
                </a:effectLst>
              </a:rPr>
              <a:t>    </a:t>
            </a:r>
            <a:r>
              <a:rPr lang="ro-RO" sz="2400" b="1" i="1" dirty="0" smtClean="0">
                <a:effectLst>
                  <a:outerShdw blurRad="38100" dist="38100" dir="2700000" algn="tl">
                    <a:srgbClr val="000000">
                      <a:alpha val="43137"/>
                    </a:srgbClr>
                  </a:outerShdw>
                </a:effectLst>
              </a:rPr>
              <a:t>În primul an de</a:t>
            </a:r>
            <a:r>
              <a:rPr lang="en-US" sz="2400" b="1" i="1" dirty="0" smtClean="0">
                <a:effectLst>
                  <a:outerShdw blurRad="38100" dist="38100" dir="2700000" algn="tl">
                    <a:srgbClr val="000000">
                      <a:alpha val="43137"/>
                    </a:srgbClr>
                  </a:outerShdw>
                </a:effectLst>
              </a:rPr>
              <a:t> </a:t>
            </a:r>
            <a:r>
              <a:rPr lang="ro-RO" sz="2400" b="1" i="1" dirty="0" smtClean="0">
                <a:effectLst>
                  <a:outerShdw blurRad="38100" dist="38100" dir="2700000" algn="tl">
                    <a:srgbClr val="000000">
                      <a:alpha val="43137"/>
                    </a:srgbClr>
                  </a:outerShdw>
                </a:effectLst>
              </a:rPr>
              <a:t>implementare...</a:t>
            </a:r>
          </a:p>
          <a:p>
            <a:pPr algn="just">
              <a:lnSpc>
                <a:spcPct val="150000"/>
              </a:lnSpc>
            </a:pPr>
            <a:r>
              <a:rPr lang="ro-RO" sz="1200" b="1" dirty="0" smtClean="0"/>
              <a:t>Prima </a:t>
            </a:r>
            <a:r>
              <a:rPr lang="ro-RO" sz="1200" b="1" dirty="0"/>
              <a:t>sesiune naționala de training </a:t>
            </a:r>
            <a:r>
              <a:rPr lang="ro-RO" sz="1200" b="1" dirty="0" smtClean="0"/>
              <a:t>pentru </a:t>
            </a:r>
            <a:r>
              <a:rPr lang="ro-RO" sz="1200" b="1" dirty="0"/>
              <a:t>tutori </a:t>
            </a:r>
            <a:r>
              <a:rPr lang="ro-RO" sz="1200" dirty="0"/>
              <a:t>a fost organizata in țară la </a:t>
            </a:r>
            <a:r>
              <a:rPr lang="ro-RO" sz="1200" b="1" dirty="0"/>
              <a:t>Sinaia</a:t>
            </a:r>
            <a:r>
              <a:rPr lang="ro-RO" sz="1200" dirty="0"/>
              <a:t>, in perioada 24-27 </a:t>
            </a:r>
            <a:r>
              <a:rPr lang="ro-RO" sz="1200" dirty="0" smtClean="0"/>
              <a:t>martie, având drept  tematică generală </a:t>
            </a:r>
            <a:r>
              <a:rPr lang="ro-RO" sz="1200" i="1" dirty="0" smtClean="0"/>
              <a:t>Dezvoltarea </a:t>
            </a:r>
            <a:r>
              <a:rPr lang="ro-RO" sz="1200" i="1" dirty="0"/>
              <a:t>competențelor personalului din unitățile medicale cu rol de tutori pentru pregătirea practică a elevilor școlilor sanitare, ca măsură de sprijin pentru derularea eficientă a stagiilor de pregătire practică a </a:t>
            </a:r>
            <a:r>
              <a:rPr lang="ro-RO" sz="1200" i="1" dirty="0" smtClean="0"/>
              <a:t>elevilor</a:t>
            </a:r>
            <a:r>
              <a:rPr lang="ro-RO" sz="1200" i="1" dirty="0"/>
              <a:t>.</a:t>
            </a:r>
          </a:p>
          <a:p>
            <a:pPr algn="just">
              <a:lnSpc>
                <a:spcPct val="150000"/>
              </a:lnSpc>
            </a:pPr>
            <a:r>
              <a:rPr lang="ro-RO" sz="1200" dirty="0" smtClean="0"/>
              <a:t>La sesiune au participat 100 </a:t>
            </a:r>
            <a:r>
              <a:rPr lang="ro-RO" sz="1200" dirty="0"/>
              <a:t>de </a:t>
            </a:r>
            <a:r>
              <a:rPr lang="ro-RO" sz="1200" dirty="0" smtClean="0"/>
              <a:t>turori </a:t>
            </a:r>
            <a:r>
              <a:rPr lang="ro-RO" sz="1200" dirty="0"/>
              <a:t>selectați </a:t>
            </a:r>
            <a:r>
              <a:rPr lang="ro-RO" sz="1200" dirty="0" smtClean="0"/>
              <a:t>în grupul țintă</a:t>
            </a:r>
          </a:p>
          <a:p>
            <a:pPr algn="just">
              <a:lnSpc>
                <a:spcPct val="150000"/>
              </a:lnSpc>
            </a:pPr>
            <a:r>
              <a:rPr lang="ro-RO" sz="1200" dirty="0" smtClean="0"/>
              <a:t> în </a:t>
            </a:r>
            <a:r>
              <a:rPr lang="ro-RO" sz="1200" dirty="0"/>
              <a:t>primul an de  </a:t>
            </a:r>
            <a:r>
              <a:rPr lang="ro-RO" sz="1200" dirty="0" smtClean="0"/>
              <a:t>proiect , care au beneficiat de expertiza a</a:t>
            </a:r>
          </a:p>
          <a:p>
            <a:pPr algn="just">
              <a:lnSpc>
                <a:spcPct val="150000"/>
              </a:lnSpc>
            </a:pPr>
            <a:r>
              <a:rPr lang="ro-RO" sz="1200" dirty="0" smtClean="0"/>
              <a:t> 6  experți străini și 7 experți români în domeniu, prin </a:t>
            </a:r>
          </a:p>
          <a:p>
            <a:pPr algn="just">
              <a:lnSpc>
                <a:spcPct val="150000"/>
              </a:lnSpc>
            </a:pPr>
            <a:r>
              <a:rPr lang="ro-RO" sz="1200" dirty="0" smtClean="0"/>
              <a:t>materialele prezentate de către aceștia pe teme </a:t>
            </a:r>
          </a:p>
          <a:p>
            <a:pPr algn="just">
              <a:lnSpc>
                <a:spcPct val="150000"/>
              </a:lnSpc>
            </a:pPr>
            <a:r>
              <a:rPr lang="ro-RO" sz="1200" dirty="0" smtClean="0"/>
              <a:t>legate de activitatea </a:t>
            </a:r>
            <a:r>
              <a:rPr lang="ro-RO" sz="1200" dirty="0"/>
              <a:t>de tutorat, importanța acesteia </a:t>
            </a:r>
            <a:endParaRPr lang="ro-RO" sz="1200" dirty="0" smtClean="0"/>
          </a:p>
          <a:p>
            <a:pPr algn="just">
              <a:lnSpc>
                <a:spcPct val="150000"/>
              </a:lnSpc>
            </a:pPr>
            <a:r>
              <a:rPr lang="ro-RO" sz="1200" dirty="0" smtClean="0"/>
              <a:t>în </a:t>
            </a:r>
            <a:r>
              <a:rPr lang="ro-RO" sz="1200" dirty="0"/>
              <a:t>pregătirea practică a elevilor din școlile postliceale </a:t>
            </a:r>
            <a:endParaRPr lang="ro-RO" sz="1200" dirty="0" smtClean="0"/>
          </a:p>
          <a:p>
            <a:pPr algn="just">
              <a:lnSpc>
                <a:spcPct val="150000"/>
              </a:lnSpc>
            </a:pPr>
            <a:r>
              <a:rPr lang="ro-RO" sz="1200" dirty="0" smtClean="0"/>
              <a:t>sanitare</a:t>
            </a:r>
            <a:r>
              <a:rPr lang="ro-RO" sz="1200" dirty="0"/>
              <a:t>, </a:t>
            </a:r>
            <a:r>
              <a:rPr lang="ro-RO" sz="1200" dirty="0" smtClean="0"/>
              <a:t>viitori </a:t>
            </a:r>
            <a:r>
              <a:rPr lang="ro-RO" sz="1200" dirty="0"/>
              <a:t>asistenți medicali</a:t>
            </a:r>
            <a:r>
              <a:rPr lang="ro-RO" sz="1200" dirty="0" smtClean="0"/>
              <a:t>.</a:t>
            </a:r>
            <a:endParaRPr lang="ro-RO" sz="1200" dirty="0"/>
          </a:p>
        </p:txBody>
      </p:sp>
      <p:pic>
        <p:nvPicPr>
          <p:cNvPr id="22" name="Picture 21" descr="IMG_1200.jpg"/>
          <p:cNvPicPr>
            <a:picLocks noChangeAspect="1"/>
          </p:cNvPicPr>
          <p:nvPr/>
        </p:nvPicPr>
        <p:blipFill>
          <a:blip r:embed="rId4" cstate="print"/>
          <a:stretch>
            <a:fillRect/>
          </a:stretch>
        </p:blipFill>
        <p:spPr>
          <a:xfrm>
            <a:off x="5715000" y="2743200"/>
            <a:ext cx="3657600" cy="312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6588224" y="926988"/>
            <a:ext cx="2908174" cy="723275"/>
          </a:xfrm>
          <a:prstGeom prst="rect">
            <a:avLst/>
          </a:prstGeom>
        </p:spPr>
        <p:txBody>
          <a:bodyPr wrap="square">
            <a:spAutoFit/>
          </a:bodyPr>
          <a:lstStyle/>
          <a:p>
            <a:pPr algn="ctr">
              <a:spcBef>
                <a:spcPts val="613"/>
              </a:spcBef>
            </a:pPr>
            <a:r>
              <a:rPr lang="ro-RO" sz="1200" b="1" i="1" dirty="0"/>
              <a:t>Prima sesiune de training transnațională a tutorilor, </a:t>
            </a:r>
          </a:p>
          <a:p>
            <a:pPr algn="ctr">
              <a:spcBef>
                <a:spcPts val="613"/>
              </a:spcBef>
            </a:pPr>
            <a:r>
              <a:rPr lang="ro-RO" sz="1200" b="1" i="1" dirty="0"/>
              <a:t>Sinaia, 24-27 martie 2011</a:t>
            </a:r>
            <a:endParaRPr lang="en-US" sz="1200" b="1" i="1" dirty="0"/>
          </a:p>
        </p:txBody>
      </p:sp>
      <p:pic>
        <p:nvPicPr>
          <p:cNvPr id="13"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ocument 1"/>
          <p:cNvSpPr/>
          <p:nvPr/>
        </p:nvSpPr>
        <p:spPr>
          <a:xfrm flipH="1" flipV="1">
            <a:off x="1588" y="973864"/>
            <a:ext cx="5357813" cy="5867399"/>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3"/>
          </p:cNvCxnSpPr>
          <p:nvPr/>
        </p:nvCxnSpPr>
        <p:spPr>
          <a:xfrm flipH="1" flipV="1">
            <a:off x="9196635" y="5"/>
            <a:ext cx="11672" cy="168432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51520" y="1416748"/>
            <a:ext cx="4708960" cy="510859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Flowchart: Document 11"/>
          <p:cNvSpPr/>
          <p:nvPr/>
        </p:nvSpPr>
        <p:spPr>
          <a:xfrm flipH="1" flipV="1">
            <a:off x="5408859" y="1124744"/>
            <a:ext cx="3822700" cy="573325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866"/>
              <a:gd name="connsiteY0" fmla="*/ 0 h 21833"/>
              <a:gd name="connsiteX1" fmla="*/ 21600 w 21866"/>
              <a:gd name="connsiteY1" fmla="*/ 0 h 21833"/>
              <a:gd name="connsiteX2" fmla="*/ 21866 w 21866"/>
              <a:gd name="connsiteY2" fmla="*/ 20153 h 21833"/>
              <a:gd name="connsiteX3" fmla="*/ 0 w 21866"/>
              <a:gd name="connsiteY3" fmla="*/ 20172 h 21833"/>
              <a:gd name="connsiteX4" fmla="*/ 0 w 21866"/>
              <a:gd name="connsiteY4" fmla="*/ 0 h 21833"/>
              <a:gd name="connsiteX0" fmla="*/ 0 w 21866"/>
              <a:gd name="connsiteY0" fmla="*/ 0 h 20172"/>
              <a:gd name="connsiteX1" fmla="*/ 21600 w 21866"/>
              <a:gd name="connsiteY1" fmla="*/ 0 h 20172"/>
              <a:gd name="connsiteX2" fmla="*/ 21866 w 21866"/>
              <a:gd name="connsiteY2" fmla="*/ 20153 h 20172"/>
              <a:gd name="connsiteX3" fmla="*/ 0 w 21866"/>
              <a:gd name="connsiteY3" fmla="*/ 20172 h 20172"/>
              <a:gd name="connsiteX4" fmla="*/ 0 w 21866"/>
              <a:gd name="connsiteY4" fmla="*/ 0 h 20172"/>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6" h="20153">
                <a:moveTo>
                  <a:pt x="0" y="0"/>
                </a:moveTo>
                <a:lnTo>
                  <a:pt x="21600" y="0"/>
                </a:lnTo>
                <a:cubicBezTo>
                  <a:pt x="21600" y="5774"/>
                  <a:pt x="21866" y="14379"/>
                  <a:pt x="21866" y="20153"/>
                </a:cubicBezTo>
                <a:cubicBezTo>
                  <a:pt x="11066" y="20153"/>
                  <a:pt x="10600" y="18443"/>
                  <a:pt x="133" y="18186"/>
                </a:cubicBezTo>
                <a:cubicBezTo>
                  <a:pt x="89" y="12124"/>
                  <a:pt x="44" y="6062"/>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lowchart: Document 9"/>
          <p:cNvSpPr/>
          <p:nvPr/>
        </p:nvSpPr>
        <p:spPr>
          <a:xfrm rot="10800000">
            <a:off x="5572553" y="1393826"/>
            <a:ext cx="3393213" cy="51315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 name="connsiteX0" fmla="*/ 340 w 21940"/>
              <a:gd name="connsiteY0" fmla="*/ 0 h 19234"/>
              <a:gd name="connsiteX1" fmla="*/ 21940 w 21940"/>
              <a:gd name="connsiteY1" fmla="*/ 0 h 19234"/>
              <a:gd name="connsiteX2" fmla="*/ 21940 w 21940"/>
              <a:gd name="connsiteY2" fmla="*/ 16598 h 19234"/>
              <a:gd name="connsiteX3" fmla="*/ 0 w 21940"/>
              <a:gd name="connsiteY3" fmla="*/ 17838 h 19234"/>
              <a:gd name="connsiteX4" fmla="*/ 340 w 21940"/>
              <a:gd name="connsiteY4" fmla="*/ 0 h 19234"/>
              <a:gd name="connsiteX0" fmla="*/ 340 w 21940"/>
              <a:gd name="connsiteY0" fmla="*/ 0 h 18850"/>
              <a:gd name="connsiteX1" fmla="*/ 21940 w 21940"/>
              <a:gd name="connsiteY1" fmla="*/ 0 h 18850"/>
              <a:gd name="connsiteX2" fmla="*/ 21940 w 21940"/>
              <a:gd name="connsiteY2" fmla="*/ 16598 h 18850"/>
              <a:gd name="connsiteX3" fmla="*/ 0 w 21940"/>
              <a:gd name="connsiteY3" fmla="*/ 17838 h 18850"/>
              <a:gd name="connsiteX4" fmla="*/ 340 w 21940"/>
              <a:gd name="connsiteY4" fmla="*/ 0 h 18850"/>
              <a:gd name="connsiteX0" fmla="*/ 340 w 21940"/>
              <a:gd name="connsiteY0" fmla="*/ 0 h 21515"/>
              <a:gd name="connsiteX1" fmla="*/ 21940 w 21940"/>
              <a:gd name="connsiteY1" fmla="*/ 0 h 21515"/>
              <a:gd name="connsiteX2" fmla="*/ 21855 w 21940"/>
              <a:gd name="connsiteY2" fmla="*/ 21515 h 21515"/>
              <a:gd name="connsiteX3" fmla="*/ 0 w 21940"/>
              <a:gd name="connsiteY3" fmla="*/ 17838 h 21515"/>
              <a:gd name="connsiteX4" fmla="*/ 340 w 21940"/>
              <a:gd name="connsiteY4" fmla="*/ 0 h 21515"/>
              <a:gd name="connsiteX0" fmla="*/ 425 w 22025"/>
              <a:gd name="connsiteY0" fmla="*/ 0 h 21543"/>
              <a:gd name="connsiteX1" fmla="*/ 22025 w 22025"/>
              <a:gd name="connsiteY1" fmla="*/ 0 h 21543"/>
              <a:gd name="connsiteX2" fmla="*/ 21940 w 22025"/>
              <a:gd name="connsiteY2" fmla="*/ 21515 h 21543"/>
              <a:gd name="connsiteX3" fmla="*/ 0 w 22025"/>
              <a:gd name="connsiteY3" fmla="*/ 19129 h 21543"/>
              <a:gd name="connsiteX4" fmla="*/ 425 w 22025"/>
              <a:gd name="connsiteY4" fmla="*/ 0 h 21543"/>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 h="21515">
                <a:moveTo>
                  <a:pt x="425" y="0"/>
                </a:moveTo>
                <a:lnTo>
                  <a:pt x="22025" y="0"/>
                </a:lnTo>
                <a:cubicBezTo>
                  <a:pt x="21997" y="7172"/>
                  <a:pt x="21968" y="14343"/>
                  <a:pt x="21940" y="21515"/>
                </a:cubicBezTo>
                <a:cubicBezTo>
                  <a:pt x="11140" y="21515"/>
                  <a:pt x="11565" y="20247"/>
                  <a:pt x="0" y="19129"/>
                </a:cubicBezTo>
                <a:cubicBezTo>
                  <a:pt x="113" y="13183"/>
                  <a:pt x="312" y="5946"/>
                  <a:pt x="425" y="0"/>
                </a:cubicBez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ro-RO" b="1" dirty="0"/>
              <a:t>100 de tutori au participat la sesiunile de lucru de la Sinaia, în vederea perfecționarii personalului din unitățile medicale cu rol de tutori pentru pregătirea practică a elevilor școlilor sanitare.</a:t>
            </a:r>
            <a:endParaRPr lang="en-US" b="1" dirty="0"/>
          </a:p>
        </p:txBody>
      </p:sp>
      <p:pic>
        <p:nvPicPr>
          <p:cNvPr id="17" name="Picture 1"/>
          <p:cNvPicPr>
            <a:picLocks noChangeAspect="1"/>
          </p:cNvPicPr>
          <p:nvPr/>
        </p:nvPicPr>
        <p:blipFill>
          <a:blip r:embed="rId3" cstate="print"/>
          <a:srcRect/>
          <a:stretch>
            <a:fillRect/>
          </a:stretch>
        </p:blipFill>
        <p:spPr bwMode="auto">
          <a:xfrm>
            <a:off x="251518" y="2488435"/>
            <a:ext cx="4705157" cy="4065185"/>
          </a:xfrm>
          <a:prstGeom prst="rect">
            <a:avLst/>
          </a:prstGeom>
          <a:ln>
            <a:noFill/>
          </a:ln>
          <a:effectLst>
            <a:softEdge rad="112500"/>
          </a:effectLst>
        </p:spPr>
      </p:pic>
      <p:pic>
        <p:nvPicPr>
          <p:cNvPr id="18" name="Picture 2"/>
          <p:cNvPicPr>
            <a:picLocks noChangeAspect="1"/>
          </p:cNvPicPr>
          <p:nvPr/>
        </p:nvPicPr>
        <p:blipFill>
          <a:blip r:embed="rId4" cstate="print"/>
          <a:srcRect/>
          <a:stretch>
            <a:fillRect/>
          </a:stretch>
        </p:blipFill>
        <p:spPr bwMode="auto">
          <a:xfrm>
            <a:off x="5638801" y="2832022"/>
            <a:ext cx="3313994" cy="3760868"/>
          </a:xfrm>
          <a:prstGeom prst="rect">
            <a:avLst/>
          </a:prstGeom>
          <a:ln>
            <a:noFill/>
          </a:ln>
          <a:effectLst>
            <a:softEdge rad="112500"/>
          </a:effectLst>
        </p:spPr>
      </p:pic>
      <p:sp>
        <p:nvSpPr>
          <p:cNvPr id="6" name="Rectangle 5"/>
          <p:cNvSpPr/>
          <p:nvPr/>
        </p:nvSpPr>
        <p:spPr>
          <a:xfrm>
            <a:off x="2620864" y="1719551"/>
            <a:ext cx="2736304" cy="815608"/>
          </a:xfrm>
          <a:prstGeom prst="rect">
            <a:avLst/>
          </a:prstGeom>
        </p:spPr>
        <p:txBody>
          <a:bodyPr wrap="square">
            <a:spAutoFit/>
          </a:bodyPr>
          <a:lstStyle/>
          <a:p>
            <a:pPr>
              <a:spcBef>
                <a:spcPts val="613"/>
              </a:spcBef>
            </a:pPr>
            <a:r>
              <a:rPr lang="ro-RO" sz="1400" b="1" dirty="0"/>
              <a:t>Prima sesiune de training transnațională a tutorilor, </a:t>
            </a:r>
            <a:endParaRPr lang="en-US" sz="1400" b="1" dirty="0" smtClean="0"/>
          </a:p>
          <a:p>
            <a:pPr>
              <a:spcBef>
                <a:spcPts val="613"/>
              </a:spcBef>
            </a:pPr>
            <a:r>
              <a:rPr lang="ro-RO" sz="1400" b="1" dirty="0" smtClean="0"/>
              <a:t>Sinaia</a:t>
            </a:r>
            <a:r>
              <a:rPr lang="ro-RO" sz="1400" b="1" dirty="0"/>
              <a:t>, 24-27 martie 2011</a:t>
            </a:r>
            <a:endParaRPr lang="en-US" sz="1400" b="1" dirty="0"/>
          </a:p>
        </p:txBody>
      </p:sp>
      <p:sp>
        <p:nvSpPr>
          <p:cNvPr id="7" name="Rectangle 6"/>
          <p:cNvSpPr/>
          <p:nvPr/>
        </p:nvSpPr>
        <p:spPr>
          <a:xfrm>
            <a:off x="5638800" y="2133600"/>
            <a:ext cx="3173039" cy="461665"/>
          </a:xfrm>
          <a:prstGeom prst="rect">
            <a:avLst/>
          </a:prstGeom>
        </p:spPr>
        <p:txBody>
          <a:bodyPr wrap="square">
            <a:spAutoFit/>
          </a:bodyPr>
          <a:lstStyle/>
          <a:p>
            <a:pPr algn="just"/>
            <a:r>
              <a:rPr lang="ro-RO" sz="1200" i="1" dirty="0"/>
              <a:t>100 de tutori au participat la </a:t>
            </a:r>
            <a:r>
              <a:rPr lang="ro-RO" sz="1200" i="1" dirty="0" smtClean="0"/>
              <a:t>sesiunea de training de </a:t>
            </a:r>
            <a:r>
              <a:rPr lang="ro-RO" sz="1200" i="1" dirty="0"/>
              <a:t>la </a:t>
            </a:r>
            <a:r>
              <a:rPr lang="ro-RO" sz="1200" i="1" dirty="0" smtClean="0"/>
              <a:t>Sinaia</a:t>
            </a:r>
            <a:endParaRPr lang="en-US" sz="1200" i="1" dirty="0"/>
          </a:p>
        </p:txBody>
      </p:sp>
      <p:pic>
        <p:nvPicPr>
          <p:cNvPr id="15"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445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sp>
        <p:nvSpPr>
          <p:cNvPr id="2" name="Flowchart: Document 1"/>
          <p:cNvSpPr/>
          <p:nvPr/>
        </p:nvSpPr>
        <p:spPr>
          <a:xfrm flipH="1" flipV="1">
            <a:off x="0" y="1500188"/>
            <a:ext cx="9144000" cy="5357812"/>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94600" y="1857362"/>
            <a:ext cx="8572560" cy="437994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5"/>
          <p:cNvSpPr>
            <a:spLocks noChangeArrowheads="1"/>
          </p:cNvSpPr>
          <p:nvPr/>
        </p:nvSpPr>
        <p:spPr bwMode="auto">
          <a:xfrm>
            <a:off x="5230837" y="1430712"/>
            <a:ext cx="3556005" cy="120032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just" fontAlgn="auto">
              <a:spcBef>
                <a:spcPts val="0"/>
              </a:spcBef>
              <a:spcAft>
                <a:spcPts val="0"/>
              </a:spcAft>
              <a:defRPr/>
            </a:pPr>
            <a:endParaRPr lang="ro-R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8" name="TextBox 5"/>
          <p:cNvSpPr txBox="1">
            <a:spLocks noChangeArrowheads="1"/>
          </p:cNvSpPr>
          <p:nvPr/>
        </p:nvSpPr>
        <p:spPr bwMode="auto">
          <a:xfrm>
            <a:off x="294599" y="1477883"/>
            <a:ext cx="8572561" cy="5339923"/>
          </a:xfrm>
          <a:prstGeom prst="rect">
            <a:avLst/>
          </a:prstGeom>
          <a:noFill/>
          <a:ln w="9525">
            <a:noFill/>
            <a:miter lim="800000"/>
            <a:headEnd/>
            <a:tailEnd/>
          </a:ln>
        </p:spPr>
        <p:txBody>
          <a:bodyPr wrap="square">
            <a:spAutoFit/>
          </a:bodyPr>
          <a:lstStyle/>
          <a:p>
            <a:pPr algn="just"/>
            <a:endParaRPr lang="en-US" sz="2400" b="1" i="1" dirty="0" smtClean="0">
              <a:effectLst>
                <a:outerShdw blurRad="38100" dist="38100" dir="2700000" algn="tl">
                  <a:srgbClr val="000000">
                    <a:alpha val="43137"/>
                  </a:srgbClr>
                </a:outerShdw>
              </a:effectLst>
            </a:endParaRPr>
          </a:p>
          <a:p>
            <a:pPr algn="just"/>
            <a:endParaRPr lang="ro-RO" sz="2400" b="1" i="1" dirty="0" smtClean="0">
              <a:effectLst>
                <a:outerShdw blurRad="38100" dist="38100" dir="2700000" algn="tl">
                  <a:srgbClr val="000000">
                    <a:alpha val="43137"/>
                  </a:srgbClr>
                </a:outerShdw>
              </a:effectLst>
            </a:endParaRPr>
          </a:p>
          <a:p>
            <a:pPr algn="just"/>
            <a:r>
              <a:rPr lang="en-US" sz="1400" b="1" i="1" dirty="0" smtClean="0">
                <a:effectLst>
                  <a:outerShdw blurRad="38100" dist="38100" dir="2700000" algn="tl">
                    <a:srgbClr val="000000">
                      <a:alpha val="43137"/>
                    </a:srgbClr>
                  </a:outerShdw>
                </a:effectLst>
              </a:rPr>
              <a:t>				</a:t>
            </a:r>
            <a:r>
              <a:rPr lang="ro-RO" sz="1400" b="1" i="1" dirty="0" smtClean="0">
                <a:effectLst>
                  <a:outerShdw blurRad="38100" dist="38100" dir="2700000" algn="tl">
                    <a:srgbClr val="000000">
                      <a:alpha val="43137"/>
                    </a:srgbClr>
                  </a:outerShdw>
                </a:effectLst>
              </a:rPr>
              <a:t>Sesiune de training transnațională, organizată </a:t>
            </a:r>
            <a:r>
              <a:rPr lang="ro-RO" sz="1400" b="1" i="1" dirty="0">
                <a:effectLst>
                  <a:outerShdw blurRad="38100" dist="38100" dir="2700000" algn="tl">
                    <a:srgbClr val="000000">
                      <a:alpha val="43137"/>
                    </a:srgbClr>
                  </a:outerShdw>
                </a:effectLst>
              </a:rPr>
              <a:t>în Irlanda</a:t>
            </a:r>
          </a:p>
          <a:p>
            <a:pPr algn="just"/>
            <a:r>
              <a:rPr lang="ro-RO" sz="1400" b="1" dirty="0"/>
              <a:t> </a:t>
            </a:r>
            <a:endParaRPr lang="en-US" sz="1400" b="1" dirty="0" smtClean="0"/>
          </a:p>
          <a:p>
            <a:pPr algn="just"/>
            <a:endParaRPr lang="ro-RO" sz="1200" b="1" dirty="0"/>
          </a:p>
          <a:p>
            <a:pPr algn="just"/>
            <a:r>
              <a:rPr lang="ro-RO" sz="1200" dirty="0"/>
              <a:t>Î</a:t>
            </a:r>
            <a:r>
              <a:rPr lang="vi-VN" sz="1200" dirty="0"/>
              <a:t>n perioada </a:t>
            </a:r>
            <a:r>
              <a:rPr lang="ro-RO" sz="1200" dirty="0" smtClean="0"/>
              <a:t> </a:t>
            </a:r>
            <a:r>
              <a:rPr lang="vi-VN" sz="1200" dirty="0" smtClean="0"/>
              <a:t>30 </a:t>
            </a:r>
            <a:r>
              <a:rPr lang="vi-VN" sz="1200" dirty="0"/>
              <a:t>aprilie – 4 </a:t>
            </a:r>
            <a:r>
              <a:rPr lang="vi-VN" sz="1200" dirty="0" smtClean="0"/>
              <a:t>iunie</a:t>
            </a:r>
            <a:r>
              <a:rPr lang="ro-RO" sz="1200" dirty="0" smtClean="0"/>
              <a:t> 2011, 100 de a</a:t>
            </a:r>
            <a:r>
              <a:rPr lang="vi-VN" sz="1200" dirty="0"/>
              <a:t>sistenți medicali din întreaga țară </a:t>
            </a:r>
            <a:r>
              <a:rPr lang="ro-RO" sz="1200" dirty="0" smtClean="0"/>
              <a:t>organizați în 5 serii, au </a:t>
            </a:r>
            <a:r>
              <a:rPr lang="vi-VN" sz="1200" dirty="0"/>
              <a:t>particip</a:t>
            </a:r>
            <a:r>
              <a:rPr lang="ro-RO" sz="1200" dirty="0" smtClean="0"/>
              <a:t>at, </a:t>
            </a:r>
            <a:r>
              <a:rPr lang="vi-VN" sz="1200" dirty="0" smtClean="0"/>
              <a:t>la </a:t>
            </a:r>
            <a:r>
              <a:rPr lang="ro-RO" sz="1200" dirty="0" smtClean="0"/>
              <a:t>prima </a:t>
            </a:r>
            <a:r>
              <a:rPr lang="vi-VN" sz="1200" dirty="0" smtClean="0"/>
              <a:t>sesiun</a:t>
            </a:r>
            <a:r>
              <a:rPr lang="ro-RO" sz="1200" dirty="0" smtClean="0"/>
              <a:t>e</a:t>
            </a:r>
            <a:r>
              <a:rPr lang="vi-VN" sz="1200" dirty="0" smtClean="0"/>
              <a:t> </a:t>
            </a:r>
            <a:r>
              <a:rPr lang="vi-VN" sz="1200" dirty="0"/>
              <a:t>de training </a:t>
            </a:r>
            <a:r>
              <a:rPr lang="ro-RO" sz="1200" dirty="0" smtClean="0"/>
              <a:t>transnațională </a:t>
            </a:r>
            <a:r>
              <a:rPr lang="vi-VN" sz="1200" dirty="0" smtClean="0"/>
              <a:t>organizat</a:t>
            </a:r>
            <a:r>
              <a:rPr lang="ro-RO" sz="1200" dirty="0" smtClean="0"/>
              <a:t>ă la</a:t>
            </a:r>
            <a:r>
              <a:rPr lang="vi-VN" sz="1200" dirty="0" smtClean="0"/>
              <a:t> </a:t>
            </a:r>
            <a:r>
              <a:rPr lang="ro-RO" sz="1200" dirty="0" smtClean="0"/>
              <a:t>universitatea </a:t>
            </a:r>
            <a:r>
              <a:rPr lang="ro-RO" sz="1200" i="1" dirty="0" smtClean="0"/>
              <a:t>University College Dublin </a:t>
            </a:r>
            <a:r>
              <a:rPr lang="ro-RO" sz="1200" dirty="0" smtClean="0"/>
              <a:t>(UCD) din </a:t>
            </a:r>
            <a:r>
              <a:rPr lang="vi-VN" sz="1200" dirty="0" smtClean="0"/>
              <a:t>Irlanda</a:t>
            </a:r>
            <a:r>
              <a:rPr lang="ro-RO" sz="1200" dirty="0"/>
              <a:t>.</a:t>
            </a:r>
          </a:p>
          <a:p>
            <a:pPr algn="just"/>
            <a:r>
              <a:rPr lang="ro-RO" sz="1200" dirty="0" smtClean="0"/>
              <a:t>Sesiunea </a:t>
            </a:r>
            <a:r>
              <a:rPr lang="ro-RO" sz="1200" dirty="0"/>
              <a:t>de training </a:t>
            </a:r>
            <a:r>
              <a:rPr lang="ro-RO" sz="1200" dirty="0" smtClean="0"/>
              <a:t>a înregistrat un </a:t>
            </a:r>
            <a:r>
              <a:rPr lang="ro-RO" sz="1200" dirty="0"/>
              <a:t>feed-back pozitiv din partea </a:t>
            </a:r>
            <a:r>
              <a:rPr lang="ro-RO" sz="1200" dirty="0" smtClean="0"/>
              <a:t>participanților, care s-au declarat impresionați </a:t>
            </a:r>
            <a:r>
              <a:rPr lang="ro-RO" sz="1200" dirty="0"/>
              <a:t>de pregătirea profesională a asistenților medicali din Irlanda, dar mai ales de baza didactică de care </a:t>
            </a:r>
            <a:r>
              <a:rPr lang="ro-RO" sz="1200" dirty="0" smtClean="0"/>
              <a:t>dispun studenții Facultății de Nursing din cadrul UCD în </a:t>
            </a:r>
            <a:r>
              <a:rPr lang="ro-RO" sz="1200" dirty="0"/>
              <a:t>trasarea unei cariere de succes </a:t>
            </a:r>
            <a:r>
              <a:rPr lang="ro-RO" sz="1200" dirty="0" smtClean="0"/>
              <a:t>în domeniul asistenței medicale.</a:t>
            </a:r>
            <a:endParaRPr lang="ro-RO" sz="1200" dirty="0"/>
          </a:p>
          <a:p>
            <a:pPr algn="just"/>
            <a:endParaRPr lang="ro-RO" sz="500" i="1" dirty="0"/>
          </a:p>
          <a:p>
            <a:pPr algn="just"/>
            <a:r>
              <a:rPr lang="ro-RO" sz="1200" dirty="0"/>
              <a:t>Cei 100 de tutori, impartiti in 5 serii a cate 20 de </a:t>
            </a:r>
            <a:r>
              <a:rPr lang="ro-RO" sz="1200" dirty="0" smtClean="0"/>
              <a:t>persoane, </a:t>
            </a:r>
            <a:r>
              <a:rPr lang="ro-RO" sz="1200" dirty="0"/>
              <a:t>au participat timp de o </a:t>
            </a:r>
            <a:r>
              <a:rPr lang="ro-RO" sz="1200" dirty="0" smtClean="0"/>
              <a:t>săptămână </a:t>
            </a:r>
            <a:r>
              <a:rPr lang="ro-RO" sz="1200" dirty="0"/>
              <a:t>la un program complex de </a:t>
            </a:r>
            <a:r>
              <a:rPr lang="ro-RO" sz="1200" dirty="0" smtClean="0"/>
              <a:t>cursuri și schimb de experiență în </a:t>
            </a:r>
            <a:r>
              <a:rPr lang="ro-RO" sz="1200" dirty="0"/>
              <a:t>domeniul practicii nursing. Vizitele și sesiunile de training au fost facilitate de </a:t>
            </a:r>
            <a:r>
              <a:rPr lang="ro-RO" sz="1200" dirty="0" smtClean="0"/>
              <a:t>partenerul transnațional </a:t>
            </a:r>
            <a:r>
              <a:rPr lang="ro-RO" sz="1200" b="1" i="1" dirty="0"/>
              <a:t>Nursing and Midwifery Board of Ireland</a:t>
            </a:r>
            <a:r>
              <a:rPr lang="ro-RO" sz="1200" dirty="0" smtClean="0"/>
              <a:t>, organizația </a:t>
            </a:r>
            <a:r>
              <a:rPr lang="ro-RO" sz="1200" dirty="0"/>
              <a:t>de reglementare a profesiei de asistent medical din Irlanda, </a:t>
            </a:r>
            <a:r>
              <a:rPr lang="ro-RO" sz="1200" dirty="0" smtClean="0"/>
              <a:t>și </a:t>
            </a:r>
            <a:r>
              <a:rPr lang="ro-RO" sz="1200" dirty="0"/>
              <a:t>au avut ca spațiu de desfășurare laboratoarele Facultății de Nursing - Health Services Department, </a:t>
            </a:r>
            <a:r>
              <a:rPr lang="it-IT" sz="1200" dirty="0"/>
              <a:t>din cadrul celei mai vechi universități</a:t>
            </a:r>
            <a:r>
              <a:rPr lang="ro-RO" sz="1200" dirty="0"/>
              <a:t> </a:t>
            </a:r>
            <a:r>
              <a:rPr lang="it-IT" sz="1200" dirty="0"/>
              <a:t>din Irlanda</a:t>
            </a:r>
            <a:r>
              <a:rPr lang="ro-RO" sz="1200" dirty="0"/>
              <a:t>, </a:t>
            </a:r>
            <a:r>
              <a:rPr lang="it-IT" sz="1200" dirty="0"/>
              <a:t>University College Dublin</a:t>
            </a:r>
            <a:r>
              <a:rPr lang="ro-RO" sz="1200" dirty="0"/>
              <a:t>.</a:t>
            </a:r>
          </a:p>
          <a:p>
            <a:pPr algn="just"/>
            <a:endParaRPr lang="ro-RO" sz="500" dirty="0"/>
          </a:p>
          <a:p>
            <a:pPr algn="just"/>
            <a:r>
              <a:rPr lang="ro-RO" sz="1200" dirty="0"/>
              <a:t>Tutorii au efectuat vizite de </a:t>
            </a:r>
            <a:r>
              <a:rPr lang="ro-RO" sz="1200" dirty="0" smtClean="0"/>
              <a:t>instruire la  mai multe unități medicale cu diferite specialități din Dublin, respectiv </a:t>
            </a:r>
            <a:r>
              <a:rPr lang="en-US" sz="1200" dirty="0" err="1" smtClean="0"/>
              <a:t>Spitalul</a:t>
            </a:r>
            <a:r>
              <a:rPr lang="en-US" sz="1200" dirty="0" smtClean="0"/>
              <a:t> </a:t>
            </a:r>
            <a:r>
              <a:rPr lang="en-US" sz="1200" dirty="0"/>
              <a:t>de </a:t>
            </a:r>
            <a:r>
              <a:rPr lang="en-US" sz="1200" dirty="0" err="1"/>
              <a:t>psihiatrie</a:t>
            </a:r>
            <a:r>
              <a:rPr lang="en-US" sz="1200" dirty="0"/>
              <a:t> St. John of Gods </a:t>
            </a:r>
            <a:r>
              <a:rPr lang="en-US" sz="1200" dirty="0" err="1" smtClean="0"/>
              <a:t>Stillorgan</a:t>
            </a:r>
            <a:r>
              <a:rPr lang="ro-RO" sz="1200" dirty="0" smtClean="0"/>
              <a:t>,  </a:t>
            </a:r>
            <a:r>
              <a:rPr lang="ro-RO" sz="1200" dirty="0"/>
              <a:t>unde s</a:t>
            </a:r>
            <a:r>
              <a:rPr lang="en-US" sz="1200" dirty="0" err="1"/>
              <a:t>ub</a:t>
            </a:r>
            <a:r>
              <a:rPr lang="en-US" sz="1200" dirty="0"/>
              <a:t> </a:t>
            </a:r>
            <a:r>
              <a:rPr lang="en-US" sz="1200" dirty="0" err="1"/>
              <a:t>indrumarea</a:t>
            </a:r>
            <a:r>
              <a:rPr lang="en-US" sz="1200" dirty="0"/>
              <a:t> </a:t>
            </a:r>
            <a:r>
              <a:rPr lang="en-US" sz="1200" dirty="0" err="1"/>
              <a:t>sefilor</a:t>
            </a:r>
            <a:r>
              <a:rPr lang="en-US" sz="1200" dirty="0"/>
              <a:t> de </a:t>
            </a:r>
            <a:r>
              <a:rPr lang="en-US" sz="1200" dirty="0" err="1"/>
              <a:t>sectii</a:t>
            </a:r>
            <a:r>
              <a:rPr lang="ro-RO" sz="1200" dirty="0"/>
              <a:t> au </a:t>
            </a:r>
            <a:r>
              <a:rPr lang="ro-RO" sz="1200" dirty="0" smtClean="0"/>
              <a:t>observat activitățile desfășurate în cadrul </a:t>
            </a:r>
            <a:r>
              <a:rPr lang="en-US" sz="1200" dirty="0" err="1" smtClean="0"/>
              <a:t>sectiil</a:t>
            </a:r>
            <a:r>
              <a:rPr lang="ro-RO" sz="1200" dirty="0" smtClean="0"/>
              <a:t>or</a:t>
            </a:r>
            <a:r>
              <a:rPr lang="en-US" sz="1200" dirty="0" smtClean="0"/>
              <a:t> </a:t>
            </a:r>
            <a:r>
              <a:rPr lang="en-US" sz="1200" dirty="0" err="1"/>
              <a:t>spitalului</a:t>
            </a:r>
            <a:r>
              <a:rPr lang="en-US" sz="1200" dirty="0"/>
              <a:t> </a:t>
            </a:r>
            <a:r>
              <a:rPr lang="en-US" sz="1200" dirty="0" err="1"/>
              <a:t>si</a:t>
            </a:r>
            <a:r>
              <a:rPr lang="en-US" sz="1200" dirty="0"/>
              <a:t> </a:t>
            </a:r>
            <a:r>
              <a:rPr lang="en-US" sz="1200" dirty="0" err="1"/>
              <a:t>atelierele</a:t>
            </a:r>
            <a:r>
              <a:rPr lang="en-US" sz="1200" dirty="0"/>
              <a:t> de </a:t>
            </a:r>
            <a:r>
              <a:rPr lang="en-US" sz="1200" dirty="0" err="1"/>
              <a:t>terapie</a:t>
            </a:r>
            <a:r>
              <a:rPr lang="en-US" sz="1200" dirty="0"/>
              <a:t> </a:t>
            </a:r>
            <a:r>
              <a:rPr lang="en-US" sz="1200" dirty="0" err="1" smtClean="0"/>
              <a:t>ocupationala</a:t>
            </a:r>
            <a:r>
              <a:rPr lang="ro-RO" sz="1200" dirty="0" smtClean="0"/>
              <a:t>; spitalul </a:t>
            </a:r>
            <a:r>
              <a:rPr lang="ro-RO" sz="1200" dirty="0"/>
              <a:t>Blackrock Clinic și Our Lady’s Hospice- spital în care bătrânii cu  nevoi de reabilitare primesc îngrijire de </a:t>
            </a:r>
            <a:r>
              <a:rPr lang="ro-RO" sz="1200" dirty="0" smtClean="0"/>
              <a:t>specialitate</a:t>
            </a:r>
            <a:r>
              <a:rPr lang="en-US" sz="1200" dirty="0" smtClean="0"/>
              <a:t>.</a:t>
            </a:r>
            <a:endParaRPr lang="ro-RO" sz="1200" dirty="0"/>
          </a:p>
          <a:p>
            <a:pPr algn="just"/>
            <a:r>
              <a:rPr lang="en-US" sz="1200" dirty="0"/>
              <a:t> </a:t>
            </a:r>
            <a:r>
              <a:rPr lang="ro-RO" sz="1200" dirty="0" smtClean="0"/>
              <a:t>În cadrul acestor vizite a</a:t>
            </a:r>
            <a:r>
              <a:rPr lang="en-US" sz="1200" dirty="0" smtClean="0"/>
              <a:t>u </a:t>
            </a:r>
            <a:r>
              <a:rPr lang="en-US" sz="1200" dirty="0" err="1"/>
              <a:t>avut</a:t>
            </a:r>
            <a:r>
              <a:rPr lang="en-US" sz="1200" dirty="0"/>
              <a:t> loc </a:t>
            </a:r>
            <a:r>
              <a:rPr lang="en-US" sz="1200" dirty="0" err="1"/>
              <a:t>discutii</a:t>
            </a:r>
            <a:r>
              <a:rPr lang="en-US" sz="1200" dirty="0"/>
              <a:t> </a:t>
            </a:r>
            <a:r>
              <a:rPr lang="en-US" sz="1200" dirty="0" err="1" smtClean="0"/>
              <a:t>privitoare</a:t>
            </a:r>
            <a:r>
              <a:rPr lang="en-US" sz="1200" dirty="0" smtClean="0"/>
              <a:t> </a:t>
            </a:r>
            <a:r>
              <a:rPr lang="en-US" sz="1200" dirty="0"/>
              <a:t>la </a:t>
            </a:r>
            <a:r>
              <a:rPr lang="en-US" sz="1200" dirty="0" err="1"/>
              <a:t>modul</a:t>
            </a:r>
            <a:r>
              <a:rPr lang="en-US" sz="1200" dirty="0"/>
              <a:t> de </a:t>
            </a:r>
            <a:r>
              <a:rPr lang="en-US" sz="1200" dirty="0" err="1"/>
              <a:t>organizare</a:t>
            </a:r>
            <a:r>
              <a:rPr lang="en-US" sz="1200" dirty="0"/>
              <a:t>/</a:t>
            </a:r>
            <a:r>
              <a:rPr lang="en-US" sz="1200" dirty="0" err="1"/>
              <a:t>functionare</a:t>
            </a:r>
            <a:r>
              <a:rPr lang="en-US" sz="1200" dirty="0"/>
              <a:t> al </a:t>
            </a:r>
            <a:r>
              <a:rPr lang="en-US" sz="1200" dirty="0" err="1"/>
              <a:t>spitalelor</a:t>
            </a:r>
            <a:r>
              <a:rPr lang="en-US" sz="1200" dirty="0"/>
              <a:t> de </a:t>
            </a:r>
            <a:r>
              <a:rPr lang="en-US" sz="1200" dirty="0" err="1"/>
              <a:t>profil</a:t>
            </a:r>
            <a:r>
              <a:rPr lang="en-US" sz="1200" dirty="0"/>
              <a:t> din </a:t>
            </a:r>
            <a:r>
              <a:rPr lang="en-US" sz="1200" dirty="0" err="1"/>
              <a:t>Irlanda</a:t>
            </a:r>
            <a:r>
              <a:rPr lang="en-US" sz="1200" dirty="0"/>
              <a:t> vs. Romania, </a:t>
            </a:r>
            <a:r>
              <a:rPr lang="en-US" sz="1200" dirty="0" err="1"/>
              <a:t>asigurarile</a:t>
            </a:r>
            <a:r>
              <a:rPr lang="en-US" sz="1200" dirty="0"/>
              <a:t> de </a:t>
            </a:r>
            <a:r>
              <a:rPr lang="en-US" sz="1200" dirty="0" err="1"/>
              <a:t>sanatate</a:t>
            </a:r>
            <a:r>
              <a:rPr lang="en-US" sz="1200" dirty="0"/>
              <a:t> </a:t>
            </a:r>
            <a:r>
              <a:rPr lang="en-US" sz="1200" dirty="0" err="1"/>
              <a:t>si</a:t>
            </a:r>
            <a:r>
              <a:rPr lang="en-US" sz="1200" dirty="0"/>
              <a:t> </a:t>
            </a:r>
            <a:r>
              <a:rPr lang="en-US" sz="1200" dirty="0" err="1"/>
              <a:t>acoperirea</a:t>
            </a:r>
            <a:r>
              <a:rPr lang="en-US" sz="1200" dirty="0"/>
              <a:t> </a:t>
            </a:r>
            <a:r>
              <a:rPr lang="en-US" sz="1200" dirty="0" err="1"/>
              <a:t>acestora</a:t>
            </a:r>
            <a:r>
              <a:rPr lang="en-US" sz="1200" dirty="0"/>
              <a:t>, </a:t>
            </a:r>
            <a:r>
              <a:rPr lang="en-US" sz="1200" dirty="0" err="1"/>
              <a:t>tratamentul</a:t>
            </a:r>
            <a:r>
              <a:rPr lang="en-US" sz="1200" dirty="0"/>
              <a:t> </a:t>
            </a:r>
            <a:r>
              <a:rPr lang="en-US" sz="1200" dirty="0" err="1"/>
              <a:t>medicamentos</a:t>
            </a:r>
            <a:r>
              <a:rPr lang="en-US" sz="1200" dirty="0"/>
              <a:t> </a:t>
            </a:r>
            <a:r>
              <a:rPr lang="en-US" sz="1200" dirty="0" err="1"/>
              <a:t>si</a:t>
            </a:r>
            <a:r>
              <a:rPr lang="en-US" sz="1200" dirty="0"/>
              <a:t> </a:t>
            </a:r>
            <a:r>
              <a:rPr lang="en-US" sz="1200" dirty="0" err="1"/>
              <a:t>tratamente</a:t>
            </a:r>
            <a:r>
              <a:rPr lang="en-US" sz="1200" dirty="0"/>
              <a:t> alternative ale </a:t>
            </a:r>
            <a:r>
              <a:rPr lang="en-US" sz="1200" dirty="0" err="1"/>
              <a:t>pacientilor</a:t>
            </a:r>
            <a:r>
              <a:rPr lang="en-US" sz="1200" dirty="0"/>
              <a:t> </a:t>
            </a:r>
            <a:r>
              <a:rPr lang="en-US" sz="1200" dirty="0" err="1"/>
              <a:t>bolnavi</a:t>
            </a:r>
            <a:r>
              <a:rPr lang="en-US" sz="1200" dirty="0"/>
              <a:t> de </a:t>
            </a:r>
            <a:r>
              <a:rPr lang="en-US" sz="1200" dirty="0" err="1"/>
              <a:t>boli</a:t>
            </a:r>
            <a:r>
              <a:rPr lang="en-US" sz="1200" dirty="0"/>
              <a:t> </a:t>
            </a:r>
            <a:r>
              <a:rPr lang="en-US" sz="1200" dirty="0" err="1"/>
              <a:t>mintale</a:t>
            </a:r>
            <a:r>
              <a:rPr lang="ro-RO" sz="1200" dirty="0"/>
              <a:t>.</a:t>
            </a:r>
          </a:p>
          <a:p>
            <a:pPr algn="just"/>
            <a:endParaRPr lang="ro-RO" sz="1200" dirty="0"/>
          </a:p>
          <a:p>
            <a:pPr algn="just"/>
            <a:endParaRPr lang="ro-RO" sz="1200" dirty="0"/>
          </a:p>
          <a:p>
            <a:pPr algn="just"/>
            <a:endParaRPr lang="ro-RO" sz="700" i="1" dirty="0"/>
          </a:p>
        </p:txBody>
      </p:sp>
      <p:sp>
        <p:nvSpPr>
          <p:cNvPr id="4" name="Rectangle 3"/>
          <p:cNvSpPr/>
          <p:nvPr/>
        </p:nvSpPr>
        <p:spPr>
          <a:xfrm>
            <a:off x="4074227" y="1100078"/>
            <a:ext cx="5069773" cy="400110"/>
          </a:xfrm>
          <a:prstGeom prst="rect">
            <a:avLst/>
          </a:prstGeom>
        </p:spPr>
        <p:txBody>
          <a:bodyPr wrap="square">
            <a:spAutoFit/>
          </a:bodyPr>
          <a:lstStyle/>
          <a:p>
            <a:pPr algn="just"/>
            <a:r>
              <a:rPr lang="ro-RO" b="1" i="1" dirty="0">
                <a:effectLst>
                  <a:outerShdw blurRad="38100" dist="38100" dir="2700000" algn="tl">
                    <a:srgbClr val="000000">
                      <a:alpha val="43137"/>
                    </a:srgbClr>
                  </a:outerShdw>
                </a:effectLst>
              </a:rPr>
              <a:t>În primul an de </a:t>
            </a:r>
            <a:r>
              <a:rPr lang="ro-RO" sz="2000" b="1" i="1" dirty="0">
                <a:effectLst>
                  <a:outerShdw blurRad="38100" dist="38100" dir="2700000" algn="tl">
                    <a:srgbClr val="000000">
                      <a:alpha val="43137"/>
                    </a:srgbClr>
                  </a:outerShdw>
                </a:effectLst>
              </a:rPr>
              <a:t>implementare</a:t>
            </a:r>
            <a:r>
              <a:rPr lang="ro-RO" b="1" i="1" dirty="0">
                <a:effectLst>
                  <a:outerShdw blurRad="38100" dist="38100" dir="2700000" algn="tl">
                    <a:srgbClr val="000000">
                      <a:alpha val="43137"/>
                    </a:srgbClr>
                  </a:outerShdw>
                </a:effectLst>
              </a:rPr>
              <a:t>...</a:t>
            </a:r>
          </a:p>
        </p:txBody>
      </p:sp>
      <p:pic>
        <p:nvPicPr>
          <p:cNvPr id="12" name="Picture 2" descr="Banda sigle 2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ocument 1"/>
          <p:cNvSpPr/>
          <p:nvPr/>
        </p:nvSpPr>
        <p:spPr>
          <a:xfrm flipH="1" flipV="1">
            <a:off x="-2" y="1154018"/>
            <a:ext cx="5408859" cy="5716519"/>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3"/>
          </p:cNvCxnSpPr>
          <p:nvPr/>
        </p:nvCxnSpPr>
        <p:spPr>
          <a:xfrm rot="10800000">
            <a:off x="9196635" y="9"/>
            <a:ext cx="76118" cy="207419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51520" y="1416748"/>
            <a:ext cx="4968552" cy="510859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Flowchart: Document 11"/>
          <p:cNvSpPr/>
          <p:nvPr/>
        </p:nvSpPr>
        <p:spPr>
          <a:xfrm flipH="1" flipV="1">
            <a:off x="5408858" y="1556792"/>
            <a:ext cx="3887541" cy="530120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866"/>
              <a:gd name="connsiteY0" fmla="*/ 0 h 21833"/>
              <a:gd name="connsiteX1" fmla="*/ 21600 w 21866"/>
              <a:gd name="connsiteY1" fmla="*/ 0 h 21833"/>
              <a:gd name="connsiteX2" fmla="*/ 21866 w 21866"/>
              <a:gd name="connsiteY2" fmla="*/ 20153 h 21833"/>
              <a:gd name="connsiteX3" fmla="*/ 0 w 21866"/>
              <a:gd name="connsiteY3" fmla="*/ 20172 h 21833"/>
              <a:gd name="connsiteX4" fmla="*/ 0 w 21866"/>
              <a:gd name="connsiteY4" fmla="*/ 0 h 21833"/>
              <a:gd name="connsiteX0" fmla="*/ 0 w 21866"/>
              <a:gd name="connsiteY0" fmla="*/ 0 h 20172"/>
              <a:gd name="connsiteX1" fmla="*/ 21600 w 21866"/>
              <a:gd name="connsiteY1" fmla="*/ 0 h 20172"/>
              <a:gd name="connsiteX2" fmla="*/ 21866 w 21866"/>
              <a:gd name="connsiteY2" fmla="*/ 20153 h 20172"/>
              <a:gd name="connsiteX3" fmla="*/ 0 w 21866"/>
              <a:gd name="connsiteY3" fmla="*/ 20172 h 20172"/>
              <a:gd name="connsiteX4" fmla="*/ 0 w 21866"/>
              <a:gd name="connsiteY4" fmla="*/ 0 h 20172"/>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6" h="20153">
                <a:moveTo>
                  <a:pt x="0" y="0"/>
                </a:moveTo>
                <a:lnTo>
                  <a:pt x="21600" y="0"/>
                </a:lnTo>
                <a:cubicBezTo>
                  <a:pt x="21600" y="5774"/>
                  <a:pt x="21866" y="14379"/>
                  <a:pt x="21866" y="20153"/>
                </a:cubicBezTo>
                <a:cubicBezTo>
                  <a:pt x="11066" y="20153"/>
                  <a:pt x="10600" y="18443"/>
                  <a:pt x="133" y="18186"/>
                </a:cubicBezTo>
                <a:cubicBezTo>
                  <a:pt x="89" y="12124"/>
                  <a:pt x="44" y="6062"/>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lowchart: Document 9"/>
          <p:cNvSpPr/>
          <p:nvPr/>
        </p:nvSpPr>
        <p:spPr>
          <a:xfrm rot="10800000">
            <a:off x="5572552" y="1851221"/>
            <a:ext cx="3391936" cy="47136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 name="connsiteX0" fmla="*/ 340 w 21940"/>
              <a:gd name="connsiteY0" fmla="*/ 0 h 19234"/>
              <a:gd name="connsiteX1" fmla="*/ 21940 w 21940"/>
              <a:gd name="connsiteY1" fmla="*/ 0 h 19234"/>
              <a:gd name="connsiteX2" fmla="*/ 21940 w 21940"/>
              <a:gd name="connsiteY2" fmla="*/ 16598 h 19234"/>
              <a:gd name="connsiteX3" fmla="*/ 0 w 21940"/>
              <a:gd name="connsiteY3" fmla="*/ 17838 h 19234"/>
              <a:gd name="connsiteX4" fmla="*/ 340 w 21940"/>
              <a:gd name="connsiteY4" fmla="*/ 0 h 19234"/>
              <a:gd name="connsiteX0" fmla="*/ 340 w 21940"/>
              <a:gd name="connsiteY0" fmla="*/ 0 h 18850"/>
              <a:gd name="connsiteX1" fmla="*/ 21940 w 21940"/>
              <a:gd name="connsiteY1" fmla="*/ 0 h 18850"/>
              <a:gd name="connsiteX2" fmla="*/ 21940 w 21940"/>
              <a:gd name="connsiteY2" fmla="*/ 16598 h 18850"/>
              <a:gd name="connsiteX3" fmla="*/ 0 w 21940"/>
              <a:gd name="connsiteY3" fmla="*/ 17838 h 18850"/>
              <a:gd name="connsiteX4" fmla="*/ 340 w 21940"/>
              <a:gd name="connsiteY4" fmla="*/ 0 h 18850"/>
              <a:gd name="connsiteX0" fmla="*/ 340 w 21940"/>
              <a:gd name="connsiteY0" fmla="*/ 0 h 21515"/>
              <a:gd name="connsiteX1" fmla="*/ 21940 w 21940"/>
              <a:gd name="connsiteY1" fmla="*/ 0 h 21515"/>
              <a:gd name="connsiteX2" fmla="*/ 21855 w 21940"/>
              <a:gd name="connsiteY2" fmla="*/ 21515 h 21515"/>
              <a:gd name="connsiteX3" fmla="*/ 0 w 21940"/>
              <a:gd name="connsiteY3" fmla="*/ 17838 h 21515"/>
              <a:gd name="connsiteX4" fmla="*/ 340 w 21940"/>
              <a:gd name="connsiteY4" fmla="*/ 0 h 21515"/>
              <a:gd name="connsiteX0" fmla="*/ 425 w 22025"/>
              <a:gd name="connsiteY0" fmla="*/ 0 h 21543"/>
              <a:gd name="connsiteX1" fmla="*/ 22025 w 22025"/>
              <a:gd name="connsiteY1" fmla="*/ 0 h 21543"/>
              <a:gd name="connsiteX2" fmla="*/ 21940 w 22025"/>
              <a:gd name="connsiteY2" fmla="*/ 21515 h 21543"/>
              <a:gd name="connsiteX3" fmla="*/ 0 w 22025"/>
              <a:gd name="connsiteY3" fmla="*/ 19129 h 21543"/>
              <a:gd name="connsiteX4" fmla="*/ 425 w 22025"/>
              <a:gd name="connsiteY4" fmla="*/ 0 h 21543"/>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 h="21515">
                <a:moveTo>
                  <a:pt x="425" y="0"/>
                </a:moveTo>
                <a:lnTo>
                  <a:pt x="22025" y="0"/>
                </a:lnTo>
                <a:cubicBezTo>
                  <a:pt x="21997" y="7172"/>
                  <a:pt x="21968" y="14343"/>
                  <a:pt x="21940" y="21515"/>
                </a:cubicBezTo>
                <a:cubicBezTo>
                  <a:pt x="11140" y="21515"/>
                  <a:pt x="11565" y="20247"/>
                  <a:pt x="0" y="19129"/>
                </a:cubicBezTo>
                <a:cubicBezTo>
                  <a:pt x="113" y="13183"/>
                  <a:pt x="312" y="5946"/>
                  <a:pt x="425" y="0"/>
                </a:cubicBez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ro-RO" b="1" dirty="0"/>
              <a:t>100 de tutori au participat la sesiunile de lucru de la Sinaia, în vederea perfecționarii personalului din unitățile medicale cu rol de tutori pentru pregătirea practică a elevilor școlilor sanitare.</a:t>
            </a:r>
            <a:endParaRPr lang="en-US" b="1" dirty="0"/>
          </a:p>
        </p:txBody>
      </p:sp>
      <p:pic>
        <p:nvPicPr>
          <p:cNvPr id="15" name="Picture 1"/>
          <p:cNvPicPr>
            <a:picLocks noChangeAspect="1"/>
          </p:cNvPicPr>
          <p:nvPr/>
        </p:nvPicPr>
        <p:blipFill>
          <a:blip r:embed="rId3" cstate="print"/>
          <a:srcRect/>
          <a:stretch>
            <a:fillRect/>
          </a:stretch>
        </p:blipFill>
        <p:spPr bwMode="auto">
          <a:xfrm>
            <a:off x="229256" y="2819400"/>
            <a:ext cx="4990816" cy="3779657"/>
          </a:xfrm>
          <a:prstGeom prst="rect">
            <a:avLst/>
          </a:prstGeom>
          <a:ln>
            <a:noFill/>
          </a:ln>
          <a:effectLst>
            <a:softEdge rad="112500"/>
          </a:effectLst>
        </p:spPr>
      </p:pic>
      <p:sp>
        <p:nvSpPr>
          <p:cNvPr id="19" name="TextBox 10"/>
          <p:cNvSpPr txBox="1">
            <a:spLocks noChangeArrowheads="1"/>
          </p:cNvSpPr>
          <p:nvPr/>
        </p:nvSpPr>
        <p:spPr bwMode="auto">
          <a:xfrm>
            <a:off x="2514600" y="1676400"/>
            <a:ext cx="2789135" cy="1756164"/>
          </a:xfrm>
          <a:prstGeom prst="rect">
            <a:avLst/>
          </a:prstGeom>
          <a:noFill/>
          <a:ln w="9525">
            <a:noFill/>
            <a:miter lim="800000"/>
            <a:headEnd/>
            <a:tailEnd/>
          </a:ln>
        </p:spPr>
        <p:txBody>
          <a:bodyPr wrap="square" lIns="93260" tIns="46630" rIns="93260" bIns="46630">
            <a:spAutoFit/>
          </a:bodyPr>
          <a:lstStyle/>
          <a:p>
            <a:pPr marL="279400" indent="-279400" algn="ctr">
              <a:spcBef>
                <a:spcPts val="600"/>
              </a:spcBef>
            </a:pPr>
            <a:r>
              <a:rPr lang="ro-RO" sz="1200" b="1" i="1" dirty="0" smtClean="0">
                <a:solidFill>
                  <a:srgbClr val="000000"/>
                </a:solidFill>
              </a:rPr>
              <a:t>Exerciții practice desfășurate în laboratoarele University College Dublin de tutorii din grupul țintă</a:t>
            </a:r>
            <a:r>
              <a:rPr lang="en-US" sz="1200" b="1" i="1" dirty="0" smtClean="0">
                <a:solidFill>
                  <a:srgbClr val="000000"/>
                </a:solidFill>
              </a:rPr>
              <a:t> a</a:t>
            </a:r>
            <a:r>
              <a:rPr lang="ro-RO" sz="1200" b="1" i="1" dirty="0" smtClean="0">
                <a:solidFill>
                  <a:srgbClr val="000000"/>
                </a:solidFill>
              </a:rPr>
              <a:t>l proiectului,</a:t>
            </a:r>
            <a:r>
              <a:rPr lang="en-US" sz="1200" b="1" i="1" dirty="0" smtClean="0">
                <a:solidFill>
                  <a:srgbClr val="000000"/>
                </a:solidFill>
              </a:rPr>
              <a:t> </a:t>
            </a:r>
            <a:r>
              <a:rPr lang="ro-RO" sz="1200" b="1" i="1" dirty="0" smtClean="0">
                <a:solidFill>
                  <a:srgbClr val="000000"/>
                </a:solidFill>
              </a:rPr>
              <a:t>mai - iunie 2011</a:t>
            </a:r>
          </a:p>
          <a:p>
            <a:pPr lvl="1" indent="0" algn="ctr">
              <a:lnSpc>
                <a:spcPct val="200000"/>
              </a:lnSpc>
            </a:pPr>
            <a:endParaRPr lang="ro-RO" sz="1200" dirty="0">
              <a:solidFill>
                <a:srgbClr val="000000"/>
              </a:solidFill>
            </a:endParaRPr>
          </a:p>
          <a:p>
            <a:pPr lvl="1" indent="0" algn="ctr">
              <a:lnSpc>
                <a:spcPct val="200000"/>
              </a:lnSpc>
            </a:pPr>
            <a:endParaRPr lang="en-US" sz="1200" dirty="0">
              <a:solidFill>
                <a:srgbClr val="000000"/>
              </a:solidFill>
            </a:endParaRPr>
          </a:p>
        </p:txBody>
      </p:sp>
      <p:sp>
        <p:nvSpPr>
          <p:cNvPr id="6" name="Round Same Side Corner Rectangle 5"/>
          <p:cNvSpPr/>
          <p:nvPr/>
        </p:nvSpPr>
        <p:spPr>
          <a:xfrm>
            <a:off x="10260632" y="1988840"/>
            <a:ext cx="45719" cy="8536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TextBox 5"/>
          <p:cNvSpPr txBox="1">
            <a:spLocks noChangeArrowheads="1"/>
          </p:cNvSpPr>
          <p:nvPr/>
        </p:nvSpPr>
        <p:spPr bwMode="auto">
          <a:xfrm>
            <a:off x="5514087" y="2438400"/>
            <a:ext cx="3629913" cy="3677930"/>
          </a:xfrm>
          <a:prstGeom prst="rect">
            <a:avLst/>
          </a:prstGeom>
          <a:noFill/>
          <a:ln w="9525">
            <a:noFill/>
            <a:miter lim="800000"/>
            <a:headEnd/>
            <a:tailEnd/>
          </a:ln>
        </p:spPr>
        <p:txBody>
          <a:bodyPr wrap="square">
            <a:spAutoFit/>
          </a:bodyPr>
          <a:lstStyle/>
          <a:p>
            <a:r>
              <a:rPr lang="ro-RO" sz="1200" b="1" dirty="0" smtClean="0"/>
              <a:t>Principalele </a:t>
            </a:r>
            <a:r>
              <a:rPr lang="ro-RO" sz="1200" b="1" dirty="0"/>
              <a:t>teme ale sesiunii </a:t>
            </a:r>
            <a:r>
              <a:rPr lang="ro-RO" sz="1200" b="1" dirty="0" smtClean="0"/>
              <a:t>transnaționale de </a:t>
            </a:r>
            <a:r>
              <a:rPr lang="ro-RO" sz="1200" b="1" dirty="0"/>
              <a:t>training </a:t>
            </a:r>
            <a:r>
              <a:rPr lang="ro-RO" sz="1200" b="1" dirty="0" smtClean="0"/>
              <a:t>a turorilor, organizată în Irlanda,  </a:t>
            </a:r>
            <a:r>
              <a:rPr lang="ro-RO" sz="1200" b="1" dirty="0"/>
              <a:t>au fost:</a:t>
            </a:r>
          </a:p>
          <a:p>
            <a:endParaRPr lang="ro-RO" sz="500" dirty="0"/>
          </a:p>
          <a:p>
            <a:pPr marL="0" lvl="1" indent="109538">
              <a:buFont typeface="Arial" pitchFamily="34" charset="0"/>
              <a:buChar char="•"/>
            </a:pPr>
            <a:r>
              <a:rPr lang="ro-RO" sz="1200" i="1" dirty="0" smtClean="0"/>
              <a:t>Cerințe </a:t>
            </a:r>
            <a:r>
              <a:rPr lang="ro-RO" sz="1200" i="1" dirty="0"/>
              <a:t>și Standarde pentru </a:t>
            </a:r>
            <a:r>
              <a:rPr lang="ro-RO" sz="1200" i="1" dirty="0" smtClean="0"/>
              <a:t>	Educația </a:t>
            </a:r>
            <a:r>
              <a:rPr lang="ro-RO" sz="1200" i="1" dirty="0"/>
              <a:t>Asistenților Medicali  în Irlanda și </a:t>
            </a:r>
            <a:r>
              <a:rPr lang="ro-RO" sz="1200" i="1" dirty="0" smtClean="0"/>
              <a:t>UE</a:t>
            </a:r>
            <a:endParaRPr lang="ro-RO" sz="1200" dirty="0"/>
          </a:p>
          <a:p>
            <a:pPr marL="0" lvl="1" indent="109538">
              <a:buFont typeface="Arial" pitchFamily="34" charset="0"/>
              <a:buChar char="•"/>
            </a:pPr>
            <a:r>
              <a:rPr lang="ro-RO" sz="1200" i="1" dirty="0" smtClean="0"/>
              <a:t>Ce </a:t>
            </a:r>
            <a:r>
              <a:rPr lang="ro-RO" sz="1200" i="1" dirty="0"/>
              <a:t>este tutoratul?</a:t>
            </a:r>
            <a:r>
              <a:rPr lang="ro-RO" sz="1200" dirty="0"/>
              <a:t> </a:t>
            </a:r>
          </a:p>
          <a:p>
            <a:pPr marL="0" lvl="1" indent="109538">
              <a:buFont typeface="Arial" pitchFamily="34" charset="0"/>
              <a:buChar char="•"/>
            </a:pPr>
            <a:r>
              <a:rPr lang="ro-RO" sz="1200" i="1" dirty="0" smtClean="0"/>
              <a:t>Rolul </a:t>
            </a:r>
            <a:r>
              <a:rPr lang="ro-RO" sz="1200" i="1" dirty="0"/>
              <a:t>tutorelui în asistența medicală</a:t>
            </a:r>
            <a:r>
              <a:rPr lang="ro-RO" sz="1200" dirty="0"/>
              <a:t> </a:t>
            </a:r>
          </a:p>
          <a:p>
            <a:pPr marL="0" lvl="1" indent="109538">
              <a:buFont typeface="Arial" pitchFamily="34" charset="0"/>
              <a:buChar char="•"/>
            </a:pPr>
            <a:r>
              <a:rPr lang="ro-RO" sz="1200" i="1" dirty="0" smtClean="0"/>
              <a:t>Competențe </a:t>
            </a:r>
            <a:r>
              <a:rPr lang="ro-RO" sz="1200" i="1" dirty="0"/>
              <a:t>Clinice</a:t>
            </a:r>
            <a:r>
              <a:rPr lang="ro-RO" sz="1200" dirty="0"/>
              <a:t> </a:t>
            </a:r>
          </a:p>
          <a:p>
            <a:pPr marL="0" lvl="1" indent="109538">
              <a:buFont typeface="Arial" pitchFamily="34" charset="0"/>
              <a:buChar char="•"/>
            </a:pPr>
            <a:r>
              <a:rPr lang="ro-RO" sz="1200" i="1" dirty="0" smtClean="0"/>
              <a:t>Modele </a:t>
            </a:r>
            <a:r>
              <a:rPr lang="ro-RO" sz="1200" i="1" dirty="0"/>
              <a:t>de formare a competențelor  furnizate elevilor </a:t>
            </a:r>
            <a:endParaRPr lang="ro-RO" sz="1200" dirty="0"/>
          </a:p>
          <a:p>
            <a:pPr marL="0" lvl="1" indent="109538">
              <a:buFont typeface="Arial" pitchFamily="34" charset="0"/>
              <a:buChar char="•"/>
            </a:pPr>
            <a:r>
              <a:rPr lang="ro-RO" sz="1200" i="1" dirty="0" smtClean="0"/>
              <a:t>Modele </a:t>
            </a:r>
            <a:r>
              <a:rPr lang="ro-RO" sz="1200" i="1" dirty="0"/>
              <a:t>de carieră în asistența medicală</a:t>
            </a:r>
            <a:r>
              <a:rPr lang="ro-RO" sz="1200" dirty="0"/>
              <a:t> </a:t>
            </a:r>
          </a:p>
          <a:p>
            <a:pPr marL="0" lvl="1" indent="109538">
              <a:buFont typeface="Arial" pitchFamily="34" charset="0"/>
              <a:buChar char="•"/>
            </a:pPr>
            <a:r>
              <a:rPr lang="en-GB" sz="1200" i="1" dirty="0" err="1" smtClean="0"/>
              <a:t>Stilurile</a:t>
            </a:r>
            <a:r>
              <a:rPr lang="en-GB" sz="1200" i="1" dirty="0" smtClean="0"/>
              <a:t> </a:t>
            </a:r>
            <a:r>
              <a:rPr lang="en-GB" sz="1200" i="1" dirty="0"/>
              <a:t>de </a:t>
            </a:r>
            <a:r>
              <a:rPr lang="en-GB" sz="1200" i="1" dirty="0" err="1"/>
              <a:t>învățare</a:t>
            </a:r>
            <a:r>
              <a:rPr lang="en-GB" sz="1200" dirty="0"/>
              <a:t> </a:t>
            </a:r>
            <a:endParaRPr lang="ro-RO" sz="1200" dirty="0"/>
          </a:p>
          <a:p>
            <a:pPr marL="0" lvl="1" indent="109538">
              <a:buFont typeface="Arial" pitchFamily="34" charset="0"/>
              <a:buChar char="•"/>
            </a:pPr>
            <a:r>
              <a:rPr lang="ro-RO" sz="1200" i="1" dirty="0" smtClean="0"/>
              <a:t>Identificarea </a:t>
            </a:r>
            <a:r>
              <a:rPr lang="ro-RO" sz="1200" i="1" dirty="0"/>
              <a:t>și Obținerea rezultatelor studiului </a:t>
            </a:r>
            <a:endParaRPr lang="ro-RO" sz="1200" dirty="0"/>
          </a:p>
          <a:p>
            <a:pPr marL="0" lvl="1" indent="109538">
              <a:buFont typeface="Arial" pitchFamily="34" charset="0"/>
              <a:buChar char="•"/>
            </a:pPr>
            <a:r>
              <a:rPr lang="en-US" sz="1200" i="1" dirty="0" smtClean="0"/>
              <a:t>U</a:t>
            </a:r>
            <a:r>
              <a:rPr lang="ro-RO" sz="1200" i="1" dirty="0"/>
              <a:t>tilizarea </a:t>
            </a:r>
            <a:r>
              <a:rPr lang="en-US" sz="1200" i="1" dirty="0"/>
              <a:t>feedback </a:t>
            </a:r>
            <a:r>
              <a:rPr lang="ro-RO" sz="1200" i="1" dirty="0"/>
              <a:t>–ului pentru a sprijini  studiul elevilor </a:t>
            </a:r>
            <a:endParaRPr lang="ro-RO" sz="1200" dirty="0"/>
          </a:p>
          <a:p>
            <a:pPr marL="0" lvl="1" indent="109538">
              <a:buFont typeface="Arial" pitchFamily="34" charset="0"/>
              <a:buChar char="•"/>
            </a:pPr>
            <a:r>
              <a:rPr lang="ro-RO" sz="1200" i="1" dirty="0" smtClean="0"/>
              <a:t>Gestionarea </a:t>
            </a:r>
            <a:r>
              <a:rPr lang="ro-RO" sz="1200" i="1" dirty="0"/>
              <a:t>conflictelor</a:t>
            </a:r>
            <a:r>
              <a:rPr lang="ro-RO" sz="1200" dirty="0"/>
              <a:t> </a:t>
            </a:r>
          </a:p>
          <a:p>
            <a:pPr marL="0" lvl="1" indent="109538">
              <a:buFont typeface="Arial" pitchFamily="34" charset="0"/>
              <a:buChar char="•"/>
            </a:pPr>
            <a:r>
              <a:rPr lang="en-GB" sz="1200" i="1" dirty="0" err="1" smtClean="0"/>
              <a:t>Practica</a:t>
            </a:r>
            <a:r>
              <a:rPr lang="en-GB" sz="1200" i="1" dirty="0" smtClean="0"/>
              <a:t> </a:t>
            </a:r>
            <a:r>
              <a:rPr lang="en-GB" sz="1200" i="1" dirty="0" err="1"/>
              <a:t>pentru</a:t>
            </a:r>
            <a:r>
              <a:rPr lang="en-GB" sz="1200" i="1" dirty="0"/>
              <a:t> </a:t>
            </a:r>
            <a:r>
              <a:rPr lang="en-GB" sz="1200" i="1" dirty="0" err="1"/>
              <a:t>tutori</a:t>
            </a:r>
            <a:r>
              <a:rPr lang="en-GB" sz="1200" dirty="0"/>
              <a:t> </a:t>
            </a:r>
            <a:endParaRPr lang="ro-RO" sz="1200" dirty="0"/>
          </a:p>
          <a:p>
            <a:pPr marL="0" lvl="1" indent="109538">
              <a:buFont typeface="Arial" pitchFamily="34" charset="0"/>
              <a:buChar char="•"/>
            </a:pPr>
            <a:r>
              <a:rPr lang="en-GB" sz="1200" i="1" dirty="0" err="1" smtClean="0"/>
              <a:t>Studii</a:t>
            </a:r>
            <a:r>
              <a:rPr lang="en-GB" sz="1200" i="1" dirty="0" smtClean="0"/>
              <a:t> </a:t>
            </a:r>
            <a:r>
              <a:rPr lang="en-GB" sz="1200" i="1" dirty="0"/>
              <a:t>de </a:t>
            </a:r>
            <a:r>
              <a:rPr lang="en-GB" sz="1200" i="1" dirty="0" err="1"/>
              <a:t>caz</a:t>
            </a:r>
            <a:r>
              <a:rPr lang="en-GB" sz="1200" i="1" dirty="0"/>
              <a:t> de </a:t>
            </a:r>
            <a:r>
              <a:rPr lang="en-GB" sz="1200" i="1" dirty="0" err="1"/>
              <a:t>modele</a:t>
            </a:r>
            <a:r>
              <a:rPr lang="en-GB" sz="1200" i="1" dirty="0"/>
              <a:t> de </a:t>
            </a:r>
            <a:r>
              <a:rPr lang="en-GB" sz="1200" i="1" dirty="0" err="1"/>
              <a:t>carieră</a:t>
            </a:r>
            <a:endParaRPr lang="ro-RO" sz="1200" dirty="0"/>
          </a:p>
          <a:p>
            <a:pPr marL="0" lvl="1" indent="109538">
              <a:buFont typeface="Arial" pitchFamily="34" charset="0"/>
              <a:buChar char="•"/>
            </a:pPr>
            <a:r>
              <a:rPr lang="en-GB" sz="1200" i="1" dirty="0" err="1" smtClean="0"/>
              <a:t>Dreptul</a:t>
            </a:r>
            <a:r>
              <a:rPr lang="en-GB" sz="1200" i="1" dirty="0" smtClean="0"/>
              <a:t> </a:t>
            </a:r>
            <a:r>
              <a:rPr lang="en-GB" sz="1200" i="1" dirty="0"/>
              <a:t>de </a:t>
            </a:r>
            <a:r>
              <a:rPr lang="en-GB" sz="1200" i="1" dirty="0" err="1" smtClean="0"/>
              <a:t>practică</a:t>
            </a:r>
            <a:endParaRPr lang="ro-RO" sz="700" i="1" dirty="0"/>
          </a:p>
        </p:txBody>
      </p:sp>
      <p:sp>
        <p:nvSpPr>
          <p:cNvPr id="20" name="Rectangle 19"/>
          <p:cNvSpPr/>
          <p:nvPr/>
        </p:nvSpPr>
        <p:spPr>
          <a:xfrm>
            <a:off x="4632815" y="1066800"/>
            <a:ext cx="4511185" cy="646331"/>
          </a:xfrm>
          <a:prstGeom prst="rect">
            <a:avLst/>
          </a:prstGeom>
        </p:spPr>
        <p:txBody>
          <a:bodyPr wrap="square">
            <a:spAutoFit/>
          </a:bodyPr>
          <a:lstStyle/>
          <a:p>
            <a:pPr algn="r"/>
            <a:r>
              <a:rPr lang="ro-RO" b="1" i="1" dirty="0" smtClean="0">
                <a:effectLst>
                  <a:outerShdw blurRad="38100" dist="38100" dir="2700000" algn="tl">
                    <a:srgbClr val="000000">
                      <a:alpha val="43137"/>
                    </a:srgbClr>
                  </a:outerShdw>
                </a:effectLst>
              </a:rPr>
              <a:t>Sesiunea </a:t>
            </a:r>
            <a:r>
              <a:rPr lang="ro-RO" b="1" i="1" dirty="0">
                <a:effectLst>
                  <a:outerShdw blurRad="38100" dist="38100" dir="2700000" algn="tl">
                    <a:srgbClr val="000000">
                      <a:alpha val="43137"/>
                    </a:srgbClr>
                  </a:outerShdw>
                </a:effectLst>
              </a:rPr>
              <a:t>de training </a:t>
            </a:r>
            <a:r>
              <a:rPr lang="ro-RO" b="1" i="1" dirty="0" smtClean="0">
                <a:effectLst>
                  <a:outerShdw blurRad="38100" dist="38100" dir="2700000" algn="tl">
                    <a:srgbClr val="000000">
                      <a:alpha val="43137"/>
                    </a:srgbClr>
                  </a:outerShdw>
                </a:effectLst>
              </a:rPr>
              <a:t>organizată la Dublin, în </a:t>
            </a:r>
            <a:r>
              <a:rPr lang="ro-RO" b="1" i="1" dirty="0">
                <a:effectLst>
                  <a:outerShdw blurRad="38100" dist="38100" dir="2700000" algn="tl">
                    <a:srgbClr val="000000">
                      <a:alpha val="43137"/>
                    </a:srgbClr>
                  </a:outerShdw>
                </a:effectLst>
              </a:rPr>
              <a:t>Irlanda</a:t>
            </a:r>
          </a:p>
        </p:txBody>
      </p:sp>
      <p:pic>
        <p:nvPicPr>
          <p:cNvPr id="16" name="Picture 2" descr="Banda sigle 2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837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ocument 1"/>
          <p:cNvSpPr/>
          <p:nvPr/>
        </p:nvSpPr>
        <p:spPr>
          <a:xfrm flipH="1" flipV="1">
            <a:off x="1587" y="907145"/>
            <a:ext cx="5407269" cy="5963391"/>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3"/>
          </p:cNvCxnSpPr>
          <p:nvPr/>
        </p:nvCxnSpPr>
        <p:spPr>
          <a:xfrm flipH="1" flipV="1">
            <a:off x="9196638" y="9"/>
            <a:ext cx="10956" cy="16843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107504" y="1124744"/>
            <a:ext cx="5044746" cy="555830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endParaRPr lang="ro-RO" b="1" i="1" dirty="0">
              <a:solidFill>
                <a:prstClr val="white"/>
              </a:solidFill>
              <a:effectLst>
                <a:outerShdw blurRad="38100" dist="38100" dir="2700000" algn="tl">
                  <a:srgbClr val="000000">
                    <a:alpha val="43137"/>
                  </a:srgbClr>
                </a:outerShdw>
              </a:effectLst>
            </a:endParaRPr>
          </a:p>
        </p:txBody>
      </p:sp>
      <p:sp>
        <p:nvSpPr>
          <p:cNvPr id="12" name="Flowchart: Document 11"/>
          <p:cNvSpPr/>
          <p:nvPr/>
        </p:nvSpPr>
        <p:spPr>
          <a:xfrm flipH="1" flipV="1">
            <a:off x="5292077" y="1124744"/>
            <a:ext cx="3939479" cy="573325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866"/>
              <a:gd name="connsiteY0" fmla="*/ 0 h 21833"/>
              <a:gd name="connsiteX1" fmla="*/ 21600 w 21866"/>
              <a:gd name="connsiteY1" fmla="*/ 0 h 21833"/>
              <a:gd name="connsiteX2" fmla="*/ 21866 w 21866"/>
              <a:gd name="connsiteY2" fmla="*/ 20153 h 21833"/>
              <a:gd name="connsiteX3" fmla="*/ 0 w 21866"/>
              <a:gd name="connsiteY3" fmla="*/ 20172 h 21833"/>
              <a:gd name="connsiteX4" fmla="*/ 0 w 21866"/>
              <a:gd name="connsiteY4" fmla="*/ 0 h 21833"/>
              <a:gd name="connsiteX0" fmla="*/ 0 w 21866"/>
              <a:gd name="connsiteY0" fmla="*/ 0 h 20172"/>
              <a:gd name="connsiteX1" fmla="*/ 21600 w 21866"/>
              <a:gd name="connsiteY1" fmla="*/ 0 h 20172"/>
              <a:gd name="connsiteX2" fmla="*/ 21866 w 21866"/>
              <a:gd name="connsiteY2" fmla="*/ 20153 h 20172"/>
              <a:gd name="connsiteX3" fmla="*/ 0 w 21866"/>
              <a:gd name="connsiteY3" fmla="*/ 20172 h 20172"/>
              <a:gd name="connsiteX4" fmla="*/ 0 w 21866"/>
              <a:gd name="connsiteY4" fmla="*/ 0 h 20172"/>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6" h="20153">
                <a:moveTo>
                  <a:pt x="0" y="0"/>
                </a:moveTo>
                <a:lnTo>
                  <a:pt x="21600" y="0"/>
                </a:lnTo>
                <a:cubicBezTo>
                  <a:pt x="21600" y="5774"/>
                  <a:pt x="21866" y="14379"/>
                  <a:pt x="21866" y="20153"/>
                </a:cubicBezTo>
                <a:cubicBezTo>
                  <a:pt x="11066" y="20153"/>
                  <a:pt x="10600" y="18443"/>
                  <a:pt x="133" y="18186"/>
                </a:cubicBezTo>
                <a:cubicBezTo>
                  <a:pt x="89" y="12124"/>
                  <a:pt x="44" y="6062"/>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3" name="Flowchart: Document 9"/>
          <p:cNvSpPr/>
          <p:nvPr/>
        </p:nvSpPr>
        <p:spPr>
          <a:xfrm rot="10800000">
            <a:off x="5465486" y="1268760"/>
            <a:ext cx="3555631" cy="525658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 name="connsiteX0" fmla="*/ 340 w 21940"/>
              <a:gd name="connsiteY0" fmla="*/ 0 h 19234"/>
              <a:gd name="connsiteX1" fmla="*/ 21940 w 21940"/>
              <a:gd name="connsiteY1" fmla="*/ 0 h 19234"/>
              <a:gd name="connsiteX2" fmla="*/ 21940 w 21940"/>
              <a:gd name="connsiteY2" fmla="*/ 16598 h 19234"/>
              <a:gd name="connsiteX3" fmla="*/ 0 w 21940"/>
              <a:gd name="connsiteY3" fmla="*/ 17838 h 19234"/>
              <a:gd name="connsiteX4" fmla="*/ 340 w 21940"/>
              <a:gd name="connsiteY4" fmla="*/ 0 h 19234"/>
              <a:gd name="connsiteX0" fmla="*/ 340 w 21940"/>
              <a:gd name="connsiteY0" fmla="*/ 0 h 18850"/>
              <a:gd name="connsiteX1" fmla="*/ 21940 w 21940"/>
              <a:gd name="connsiteY1" fmla="*/ 0 h 18850"/>
              <a:gd name="connsiteX2" fmla="*/ 21940 w 21940"/>
              <a:gd name="connsiteY2" fmla="*/ 16598 h 18850"/>
              <a:gd name="connsiteX3" fmla="*/ 0 w 21940"/>
              <a:gd name="connsiteY3" fmla="*/ 17838 h 18850"/>
              <a:gd name="connsiteX4" fmla="*/ 340 w 21940"/>
              <a:gd name="connsiteY4" fmla="*/ 0 h 18850"/>
              <a:gd name="connsiteX0" fmla="*/ 340 w 21940"/>
              <a:gd name="connsiteY0" fmla="*/ 0 h 21515"/>
              <a:gd name="connsiteX1" fmla="*/ 21940 w 21940"/>
              <a:gd name="connsiteY1" fmla="*/ 0 h 21515"/>
              <a:gd name="connsiteX2" fmla="*/ 21855 w 21940"/>
              <a:gd name="connsiteY2" fmla="*/ 21515 h 21515"/>
              <a:gd name="connsiteX3" fmla="*/ 0 w 21940"/>
              <a:gd name="connsiteY3" fmla="*/ 17838 h 21515"/>
              <a:gd name="connsiteX4" fmla="*/ 340 w 21940"/>
              <a:gd name="connsiteY4" fmla="*/ 0 h 21515"/>
              <a:gd name="connsiteX0" fmla="*/ 425 w 22025"/>
              <a:gd name="connsiteY0" fmla="*/ 0 h 21543"/>
              <a:gd name="connsiteX1" fmla="*/ 22025 w 22025"/>
              <a:gd name="connsiteY1" fmla="*/ 0 h 21543"/>
              <a:gd name="connsiteX2" fmla="*/ 21940 w 22025"/>
              <a:gd name="connsiteY2" fmla="*/ 21515 h 21543"/>
              <a:gd name="connsiteX3" fmla="*/ 0 w 22025"/>
              <a:gd name="connsiteY3" fmla="*/ 19129 h 21543"/>
              <a:gd name="connsiteX4" fmla="*/ 425 w 22025"/>
              <a:gd name="connsiteY4" fmla="*/ 0 h 21543"/>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 h="21515">
                <a:moveTo>
                  <a:pt x="425" y="0"/>
                </a:moveTo>
                <a:lnTo>
                  <a:pt x="22025" y="0"/>
                </a:lnTo>
                <a:cubicBezTo>
                  <a:pt x="21997" y="7172"/>
                  <a:pt x="21968" y="14343"/>
                  <a:pt x="21940" y="21515"/>
                </a:cubicBezTo>
                <a:cubicBezTo>
                  <a:pt x="11140" y="21515"/>
                  <a:pt x="11565" y="20247"/>
                  <a:pt x="0" y="19129"/>
                </a:cubicBezTo>
                <a:cubicBezTo>
                  <a:pt x="113" y="13183"/>
                  <a:pt x="312" y="5946"/>
                  <a:pt x="425" y="0"/>
                </a:cubicBez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ro-RO" b="1" dirty="0">
                <a:solidFill>
                  <a:prstClr val="white"/>
                </a:solidFill>
              </a:rPr>
              <a:t>100 de tutori au participat la sesiunile de lucru de la Sinaia, în vederea perfecționarii personalului din unitățile medicale cu rol de tutori pentru pregătirea practică a elevilor școlilor sanitare.</a:t>
            </a:r>
            <a:endParaRPr lang="en-US" b="1" dirty="0">
              <a:solidFill>
                <a:prstClr val="white"/>
              </a:solidFill>
            </a:endParaRPr>
          </a:p>
        </p:txBody>
      </p:sp>
      <p:sp>
        <p:nvSpPr>
          <p:cNvPr id="17" name="TextBox 5"/>
          <p:cNvSpPr txBox="1">
            <a:spLocks noChangeArrowheads="1"/>
          </p:cNvSpPr>
          <p:nvPr/>
        </p:nvSpPr>
        <p:spPr bwMode="auto">
          <a:xfrm>
            <a:off x="107503" y="2327699"/>
            <a:ext cx="5094401" cy="4370427"/>
          </a:xfrm>
          <a:prstGeom prst="rect">
            <a:avLst/>
          </a:prstGeom>
          <a:noFill/>
          <a:ln w="9525">
            <a:noFill/>
            <a:miter lim="800000"/>
            <a:headEnd/>
            <a:tailEnd/>
          </a:ln>
        </p:spPr>
        <p:txBody>
          <a:bodyPr wrap="square">
            <a:spAutoFit/>
          </a:bodyPr>
          <a:lstStyle/>
          <a:p>
            <a:endParaRPr lang="ro-RO" sz="1200" b="1" dirty="0">
              <a:solidFill>
                <a:prstClr val="black"/>
              </a:solidFill>
            </a:endParaRPr>
          </a:p>
          <a:p>
            <a:pPr algn="just"/>
            <a:r>
              <a:rPr lang="ro-RO" sz="1200" b="1" dirty="0">
                <a:solidFill>
                  <a:prstClr val="black"/>
                </a:solidFill>
              </a:rPr>
              <a:t>În anul II de implementare </a:t>
            </a:r>
            <a:r>
              <a:rPr lang="ro-RO" sz="1200" b="1" dirty="0" smtClean="0">
                <a:solidFill>
                  <a:prstClr val="black"/>
                </a:solidFill>
              </a:rPr>
              <a:t>a </a:t>
            </a:r>
            <a:r>
              <a:rPr lang="ro-RO" sz="1200" b="1" dirty="0">
                <a:solidFill>
                  <a:prstClr val="black"/>
                </a:solidFill>
              </a:rPr>
              <a:t>proiectului </a:t>
            </a:r>
            <a:r>
              <a:rPr lang="ro-RO" sz="1200" b="1" dirty="0" smtClean="0">
                <a:solidFill>
                  <a:prstClr val="black"/>
                </a:solidFill>
              </a:rPr>
              <a:t> (2011-2012) </a:t>
            </a:r>
            <a:r>
              <a:rPr lang="ro-RO" sz="1200" dirty="0" smtClean="0">
                <a:solidFill>
                  <a:prstClr val="black"/>
                </a:solidFill>
              </a:rPr>
              <a:t>au fost selectați  în grupul țintă alți 80 de tutori</a:t>
            </a:r>
            <a:r>
              <a:rPr lang="ro-RO" sz="1200" dirty="0">
                <a:solidFill>
                  <a:prstClr val="black"/>
                </a:solidFill>
              </a:rPr>
              <a:t>, </a:t>
            </a:r>
            <a:r>
              <a:rPr lang="ro-RO" sz="1200" dirty="0" smtClean="0">
                <a:solidFill>
                  <a:prstClr val="black"/>
                </a:solidFill>
              </a:rPr>
              <a:t>pentru a participa </a:t>
            </a:r>
            <a:r>
              <a:rPr lang="ro-RO" sz="1200" dirty="0">
                <a:solidFill>
                  <a:prstClr val="black"/>
                </a:solidFill>
              </a:rPr>
              <a:t>la </a:t>
            </a:r>
            <a:r>
              <a:rPr lang="ro-RO" sz="1200" dirty="0" smtClean="0">
                <a:solidFill>
                  <a:prstClr val="black"/>
                </a:solidFill>
              </a:rPr>
              <a:t>o sesiune de  training  organizată </a:t>
            </a:r>
            <a:r>
              <a:rPr lang="ro-RO" sz="1200" dirty="0">
                <a:solidFill>
                  <a:prstClr val="black"/>
                </a:solidFill>
              </a:rPr>
              <a:t>î</a:t>
            </a:r>
            <a:r>
              <a:rPr lang="ro-RO" sz="1200" dirty="0" smtClean="0">
                <a:solidFill>
                  <a:prstClr val="black"/>
                </a:solidFill>
              </a:rPr>
              <a:t>n țară (la Poiana Brașov)  și o sesiune de training transnațională organizată în Spania,  în mai-iunie 2012, cu sprijinul partenerului transnațional  </a:t>
            </a:r>
            <a:r>
              <a:rPr lang="ro-RO" sz="1200" b="1" dirty="0" smtClean="0">
                <a:solidFill>
                  <a:prstClr val="black"/>
                </a:solidFill>
              </a:rPr>
              <a:t>Consejo General de Enfermeria</a:t>
            </a:r>
            <a:r>
              <a:rPr lang="ro-RO" sz="1200" dirty="0" smtClean="0">
                <a:solidFill>
                  <a:prstClr val="black"/>
                </a:solidFill>
              </a:rPr>
              <a:t>.</a:t>
            </a:r>
            <a:endParaRPr lang="en-US" sz="1200" dirty="0" smtClean="0">
              <a:solidFill>
                <a:prstClr val="black"/>
              </a:solidFill>
            </a:endParaRPr>
          </a:p>
          <a:p>
            <a:pPr algn="just"/>
            <a:endParaRPr lang="en-US" sz="500" dirty="0" smtClean="0">
              <a:solidFill>
                <a:prstClr val="black"/>
              </a:solidFill>
            </a:endParaRPr>
          </a:p>
          <a:p>
            <a:pPr algn="just"/>
            <a:endParaRPr lang="ro-RO" sz="300" dirty="0">
              <a:solidFill>
                <a:prstClr val="black"/>
              </a:solidFill>
            </a:endParaRPr>
          </a:p>
          <a:p>
            <a:pPr algn="just"/>
            <a:r>
              <a:rPr lang="ro-RO" sz="1200" b="1" dirty="0">
                <a:solidFill>
                  <a:prstClr val="black"/>
                </a:solidFill>
              </a:rPr>
              <a:t> </a:t>
            </a:r>
            <a:r>
              <a:rPr lang="ro-RO" sz="1200" dirty="0" smtClean="0">
                <a:solidFill>
                  <a:prstClr val="black"/>
                </a:solidFill>
              </a:rPr>
              <a:t>În </a:t>
            </a:r>
            <a:r>
              <a:rPr lang="ro-RO" sz="1200" dirty="0">
                <a:solidFill>
                  <a:prstClr val="black"/>
                </a:solidFill>
              </a:rPr>
              <a:t>perioada 2- 5 februarie 2012 a avut loc la Poiana- Braşiov, Hotel </a:t>
            </a:r>
            <a:r>
              <a:rPr lang="en-US" sz="1200" dirty="0">
                <a:solidFill>
                  <a:prstClr val="black"/>
                </a:solidFill>
              </a:rPr>
              <a:t>“Aurelius”, </a:t>
            </a:r>
            <a:r>
              <a:rPr lang="ro-RO" sz="1200" dirty="0">
                <a:solidFill>
                  <a:prstClr val="black"/>
                </a:solidFill>
              </a:rPr>
              <a:t>sesiunea de training pentru tutori, cu tema </a:t>
            </a:r>
            <a:r>
              <a:rPr lang="en-US" sz="1200" dirty="0">
                <a:solidFill>
                  <a:prstClr val="black"/>
                </a:solidFill>
              </a:rPr>
              <a:t>“</a:t>
            </a:r>
            <a:r>
              <a:rPr lang="ro-RO" sz="1200" i="1" dirty="0">
                <a:solidFill>
                  <a:prstClr val="black"/>
                </a:solidFill>
              </a:rPr>
              <a:t>Dezvoltarea competențelor  personalului din unitățile medicale cu rol de tutori pentru pregătirea practică a elevilor școlilor sanitare, ca măsură de sprijin pentru derularea eficientă a stagiilor de pregătire practică a elevilor</a:t>
            </a:r>
            <a:r>
              <a:rPr lang="ro-RO" sz="1200" dirty="0" smtClean="0">
                <a:solidFill>
                  <a:prstClr val="black"/>
                </a:solidFill>
              </a:rPr>
              <a:t>”. </a:t>
            </a:r>
            <a:endParaRPr lang="en-US" sz="1200" dirty="0" smtClean="0">
              <a:solidFill>
                <a:prstClr val="black"/>
              </a:solidFill>
            </a:endParaRPr>
          </a:p>
          <a:p>
            <a:pPr algn="just"/>
            <a:endParaRPr lang="en-US" sz="500" dirty="0" smtClean="0">
              <a:solidFill>
                <a:prstClr val="black"/>
              </a:solidFill>
            </a:endParaRPr>
          </a:p>
          <a:p>
            <a:pPr algn="just"/>
            <a:endParaRPr lang="ro-RO" sz="200" dirty="0">
              <a:solidFill>
                <a:prstClr val="black"/>
              </a:solidFill>
            </a:endParaRPr>
          </a:p>
          <a:p>
            <a:pPr algn="just" eaLnBrk="0" hangingPunct="0"/>
            <a:r>
              <a:rPr lang="ro-RO" sz="1200" dirty="0" smtClean="0">
                <a:solidFill>
                  <a:prstClr val="black"/>
                </a:solidFill>
              </a:rPr>
              <a:t>La sesiune au fost invitați în calitate de lectori  </a:t>
            </a:r>
            <a:r>
              <a:rPr lang="en-US" sz="1200" dirty="0" smtClean="0">
                <a:solidFill>
                  <a:prstClr val="black"/>
                </a:solidFill>
              </a:rPr>
              <a:t>6 </a:t>
            </a:r>
            <a:r>
              <a:rPr lang="en-US" sz="1200" dirty="0" err="1">
                <a:solidFill>
                  <a:prstClr val="black"/>
                </a:solidFill>
              </a:rPr>
              <a:t>experți</a:t>
            </a:r>
            <a:r>
              <a:rPr lang="en-US" sz="1200" dirty="0">
                <a:solidFill>
                  <a:prstClr val="black"/>
                </a:solidFill>
              </a:rPr>
              <a:t> </a:t>
            </a:r>
            <a:r>
              <a:rPr lang="ro-RO" sz="1200" dirty="0" smtClean="0">
                <a:solidFill>
                  <a:prstClr val="black"/>
                </a:solidFill>
              </a:rPr>
              <a:t>străini </a:t>
            </a:r>
            <a:r>
              <a:rPr lang="en-US" sz="1200" dirty="0" err="1" smtClean="0">
                <a:solidFill>
                  <a:prstClr val="black"/>
                </a:solidFill>
              </a:rPr>
              <a:t>în</a:t>
            </a:r>
            <a:r>
              <a:rPr lang="en-US" sz="1200" dirty="0" smtClean="0">
                <a:solidFill>
                  <a:prstClr val="black"/>
                </a:solidFill>
              </a:rPr>
              <a:t> </a:t>
            </a:r>
            <a:r>
              <a:rPr lang="ro-RO" sz="1200" dirty="0" smtClean="0">
                <a:solidFill>
                  <a:prstClr val="black"/>
                </a:solidFill>
              </a:rPr>
              <a:t> </a:t>
            </a:r>
            <a:r>
              <a:rPr lang="en-US" sz="1200" dirty="0" err="1" smtClean="0">
                <a:solidFill>
                  <a:prstClr val="black"/>
                </a:solidFill>
              </a:rPr>
              <a:t>domeniul</a:t>
            </a:r>
            <a:r>
              <a:rPr lang="en-US" sz="1200" dirty="0" smtClean="0">
                <a:solidFill>
                  <a:prstClr val="black"/>
                </a:solidFill>
              </a:rPr>
              <a:t> </a:t>
            </a:r>
            <a:r>
              <a:rPr lang="en-US" sz="1200" dirty="0">
                <a:solidFill>
                  <a:prstClr val="black"/>
                </a:solidFill>
              </a:rPr>
              <a:t>nursing </a:t>
            </a:r>
            <a:r>
              <a:rPr lang="ro-RO" sz="1200" dirty="0" smtClean="0">
                <a:solidFill>
                  <a:prstClr val="black"/>
                </a:solidFill>
              </a:rPr>
              <a:t> </a:t>
            </a:r>
            <a:r>
              <a:rPr lang="en-US" sz="1200" dirty="0" smtClean="0">
                <a:solidFill>
                  <a:prstClr val="black"/>
                </a:solidFill>
              </a:rPr>
              <a:t>din </a:t>
            </a:r>
            <a:r>
              <a:rPr lang="en-US" sz="1200" dirty="0" err="1" smtClean="0">
                <a:solidFill>
                  <a:prstClr val="black"/>
                </a:solidFill>
              </a:rPr>
              <a:t>Spania</a:t>
            </a:r>
            <a:r>
              <a:rPr lang="ro-RO" sz="1200" dirty="0" smtClean="0">
                <a:solidFill>
                  <a:prstClr val="black"/>
                </a:solidFill>
              </a:rPr>
              <a:t> și </a:t>
            </a:r>
            <a:r>
              <a:rPr lang="en-US" sz="1200" dirty="0" smtClean="0">
                <a:solidFill>
                  <a:prstClr val="black"/>
                </a:solidFill>
              </a:rPr>
              <a:t>6 </a:t>
            </a:r>
            <a:r>
              <a:rPr lang="en-US" sz="1200" dirty="0" err="1">
                <a:solidFill>
                  <a:prstClr val="black"/>
                </a:solidFill>
              </a:rPr>
              <a:t>experți</a:t>
            </a:r>
            <a:r>
              <a:rPr lang="en-US" sz="1200" dirty="0">
                <a:solidFill>
                  <a:prstClr val="black"/>
                </a:solidFill>
              </a:rPr>
              <a:t> </a:t>
            </a:r>
            <a:r>
              <a:rPr lang="ro-RO" sz="1200" dirty="0" smtClean="0">
                <a:solidFill>
                  <a:prstClr val="black"/>
                </a:solidFill>
              </a:rPr>
              <a:t> </a:t>
            </a:r>
            <a:r>
              <a:rPr lang="en-US" sz="1200" dirty="0" smtClean="0">
                <a:solidFill>
                  <a:prstClr val="black"/>
                </a:solidFill>
              </a:rPr>
              <a:t>din </a:t>
            </a:r>
            <a:r>
              <a:rPr lang="en-US" sz="1200" dirty="0" err="1" smtClean="0">
                <a:solidFill>
                  <a:prstClr val="black"/>
                </a:solidFill>
              </a:rPr>
              <a:t>România</a:t>
            </a:r>
            <a:r>
              <a:rPr lang="ro-RO" sz="1200" dirty="0" smtClean="0">
                <a:solidFill>
                  <a:prstClr val="black"/>
                </a:solidFill>
              </a:rPr>
              <a:t>.</a:t>
            </a:r>
            <a:endParaRPr lang="en-US" sz="1200" dirty="0" smtClean="0">
              <a:solidFill>
                <a:prstClr val="black"/>
              </a:solidFill>
            </a:endParaRPr>
          </a:p>
          <a:p>
            <a:pPr algn="just" eaLnBrk="0" hangingPunct="0"/>
            <a:endParaRPr lang="en-US" sz="500" dirty="0" smtClean="0">
              <a:solidFill>
                <a:prstClr val="black"/>
              </a:solidFill>
            </a:endParaRPr>
          </a:p>
          <a:p>
            <a:pPr algn="just" eaLnBrk="0" hangingPunct="0"/>
            <a:endParaRPr lang="ro-RO" sz="200" dirty="0">
              <a:solidFill>
                <a:prstClr val="black"/>
              </a:solidFill>
            </a:endParaRPr>
          </a:p>
          <a:p>
            <a:pPr algn="just" eaLnBrk="0" hangingPunct="0"/>
            <a:r>
              <a:rPr lang="ro-RO" sz="1200" dirty="0">
                <a:solidFill>
                  <a:prstClr val="black"/>
                </a:solidFill>
              </a:rPr>
              <a:t> </a:t>
            </a:r>
            <a:r>
              <a:rPr lang="ro-RO" sz="1200" dirty="0" smtClean="0">
                <a:solidFill>
                  <a:prstClr val="black"/>
                </a:solidFill>
              </a:rPr>
              <a:t>Principalele teme abordate lin cadrul sesiunii s-au axat pe </a:t>
            </a:r>
            <a:r>
              <a:rPr lang="en-US" sz="1200" dirty="0" err="1" smtClean="0">
                <a:solidFill>
                  <a:prstClr val="black"/>
                </a:solidFill>
              </a:rPr>
              <a:t>aspecte</a:t>
            </a:r>
            <a:r>
              <a:rPr lang="en-US" sz="1200" dirty="0" smtClean="0">
                <a:solidFill>
                  <a:prstClr val="black"/>
                </a:solidFill>
              </a:rPr>
              <a:t> </a:t>
            </a:r>
            <a:r>
              <a:rPr lang="en-US" sz="1200" dirty="0">
                <a:solidFill>
                  <a:prstClr val="black"/>
                </a:solidFill>
              </a:rPr>
              <a:t>legate de </a:t>
            </a:r>
            <a:r>
              <a:rPr lang="en-US" sz="1200" dirty="0" err="1">
                <a:solidFill>
                  <a:prstClr val="black"/>
                </a:solidFill>
              </a:rPr>
              <a:t>activitatea</a:t>
            </a:r>
            <a:r>
              <a:rPr lang="en-US" sz="1200" dirty="0">
                <a:solidFill>
                  <a:prstClr val="black"/>
                </a:solidFill>
              </a:rPr>
              <a:t> de </a:t>
            </a:r>
            <a:r>
              <a:rPr lang="en-US" sz="1200" dirty="0" err="1">
                <a:solidFill>
                  <a:prstClr val="black"/>
                </a:solidFill>
              </a:rPr>
              <a:t>tutorat</a:t>
            </a:r>
            <a:r>
              <a:rPr lang="en-US" sz="1200" dirty="0">
                <a:solidFill>
                  <a:prstClr val="black"/>
                </a:solidFill>
              </a:rPr>
              <a:t>, </a:t>
            </a:r>
            <a:r>
              <a:rPr lang="en-US" sz="1200" dirty="0" err="1">
                <a:solidFill>
                  <a:prstClr val="black"/>
                </a:solidFill>
              </a:rPr>
              <a:t>importanța</a:t>
            </a:r>
            <a:r>
              <a:rPr lang="en-US" sz="1200" dirty="0">
                <a:solidFill>
                  <a:prstClr val="black"/>
                </a:solidFill>
              </a:rPr>
              <a:t> </a:t>
            </a:r>
            <a:r>
              <a:rPr lang="en-US" sz="1200" dirty="0" err="1">
                <a:solidFill>
                  <a:prstClr val="black"/>
                </a:solidFill>
              </a:rPr>
              <a:t>acesteia</a:t>
            </a:r>
            <a:r>
              <a:rPr lang="en-US" sz="1200" dirty="0">
                <a:solidFill>
                  <a:prstClr val="black"/>
                </a:solidFill>
              </a:rPr>
              <a:t> </a:t>
            </a:r>
            <a:r>
              <a:rPr lang="en-US" sz="1200" dirty="0" err="1">
                <a:solidFill>
                  <a:prstClr val="black"/>
                </a:solidFill>
              </a:rPr>
              <a:t>în</a:t>
            </a:r>
            <a:r>
              <a:rPr lang="en-US" sz="1200" dirty="0">
                <a:solidFill>
                  <a:prstClr val="black"/>
                </a:solidFill>
              </a:rPr>
              <a:t> </a:t>
            </a:r>
            <a:r>
              <a:rPr lang="en-US" sz="1200" dirty="0" err="1">
                <a:solidFill>
                  <a:prstClr val="black"/>
                </a:solidFill>
              </a:rPr>
              <a:t>pregătirea</a:t>
            </a:r>
            <a:r>
              <a:rPr lang="en-US" sz="1200" dirty="0">
                <a:solidFill>
                  <a:prstClr val="black"/>
                </a:solidFill>
              </a:rPr>
              <a:t> </a:t>
            </a:r>
            <a:r>
              <a:rPr lang="en-US" sz="1200" dirty="0" err="1">
                <a:solidFill>
                  <a:prstClr val="black"/>
                </a:solidFill>
              </a:rPr>
              <a:t>practică</a:t>
            </a:r>
            <a:r>
              <a:rPr lang="en-US" sz="1200" dirty="0">
                <a:solidFill>
                  <a:prstClr val="black"/>
                </a:solidFill>
              </a:rPr>
              <a:t> a </a:t>
            </a:r>
            <a:r>
              <a:rPr lang="en-US" sz="1200" dirty="0" err="1">
                <a:solidFill>
                  <a:prstClr val="black"/>
                </a:solidFill>
              </a:rPr>
              <a:t>elevilor</a:t>
            </a:r>
            <a:r>
              <a:rPr lang="en-US" sz="1200" dirty="0">
                <a:solidFill>
                  <a:prstClr val="black"/>
                </a:solidFill>
              </a:rPr>
              <a:t> din </a:t>
            </a:r>
            <a:r>
              <a:rPr lang="en-US" sz="1200" dirty="0" err="1">
                <a:solidFill>
                  <a:prstClr val="black"/>
                </a:solidFill>
              </a:rPr>
              <a:t>școlile</a:t>
            </a:r>
            <a:r>
              <a:rPr lang="en-US" sz="1200" dirty="0">
                <a:solidFill>
                  <a:prstClr val="black"/>
                </a:solidFill>
              </a:rPr>
              <a:t> </a:t>
            </a:r>
            <a:r>
              <a:rPr lang="en-US" sz="1200" dirty="0" err="1">
                <a:solidFill>
                  <a:prstClr val="black"/>
                </a:solidFill>
              </a:rPr>
              <a:t>postliceale</a:t>
            </a:r>
            <a:r>
              <a:rPr lang="en-US" sz="1200" dirty="0">
                <a:solidFill>
                  <a:prstClr val="black"/>
                </a:solidFill>
              </a:rPr>
              <a:t> </a:t>
            </a:r>
            <a:r>
              <a:rPr lang="en-US" sz="1200" dirty="0" err="1">
                <a:solidFill>
                  <a:prstClr val="black"/>
                </a:solidFill>
              </a:rPr>
              <a:t>sanitare</a:t>
            </a:r>
            <a:r>
              <a:rPr lang="en-US" sz="1200" dirty="0">
                <a:solidFill>
                  <a:prstClr val="black"/>
                </a:solidFill>
              </a:rPr>
              <a:t>, </a:t>
            </a:r>
            <a:r>
              <a:rPr lang="en-US" sz="1200" dirty="0" err="1">
                <a:solidFill>
                  <a:prstClr val="black"/>
                </a:solidFill>
              </a:rPr>
              <a:t>viitorii</a:t>
            </a:r>
            <a:r>
              <a:rPr lang="en-US" sz="1200" dirty="0">
                <a:solidFill>
                  <a:prstClr val="black"/>
                </a:solidFill>
              </a:rPr>
              <a:t> </a:t>
            </a:r>
            <a:r>
              <a:rPr lang="en-US" sz="1200" dirty="0" err="1">
                <a:solidFill>
                  <a:prstClr val="black"/>
                </a:solidFill>
              </a:rPr>
              <a:t>asistenți</a:t>
            </a:r>
            <a:r>
              <a:rPr lang="en-US" sz="1200" dirty="0">
                <a:solidFill>
                  <a:prstClr val="black"/>
                </a:solidFill>
              </a:rPr>
              <a:t> </a:t>
            </a:r>
            <a:r>
              <a:rPr lang="en-US" sz="1200" dirty="0" err="1">
                <a:solidFill>
                  <a:prstClr val="black"/>
                </a:solidFill>
              </a:rPr>
              <a:t>medicali</a:t>
            </a:r>
            <a:r>
              <a:rPr lang="en-US" sz="1200" dirty="0">
                <a:solidFill>
                  <a:prstClr val="black"/>
                </a:solidFill>
              </a:rPr>
              <a:t>.</a:t>
            </a:r>
            <a:r>
              <a:rPr lang="ro-RO" sz="1200" dirty="0">
                <a:solidFill>
                  <a:prstClr val="black"/>
                </a:solidFill>
              </a:rPr>
              <a:t> În cadrul sesiunii de training a fost invitat și un tutor care a participat la sesiunea de training din Irlanda, </a:t>
            </a:r>
            <a:r>
              <a:rPr lang="ro-RO" sz="1200" dirty="0" smtClean="0">
                <a:solidFill>
                  <a:prstClr val="black"/>
                </a:solidFill>
              </a:rPr>
              <a:t>prezentând </a:t>
            </a:r>
            <a:r>
              <a:rPr lang="ro-RO" sz="1200" dirty="0">
                <a:solidFill>
                  <a:prstClr val="black"/>
                </a:solidFill>
              </a:rPr>
              <a:t>experiența </a:t>
            </a:r>
            <a:r>
              <a:rPr lang="ro-RO" sz="1200" dirty="0" smtClean="0">
                <a:solidFill>
                  <a:prstClr val="black"/>
                </a:solidFill>
              </a:rPr>
              <a:t>acumulată </a:t>
            </a:r>
            <a:r>
              <a:rPr lang="ro-RO" sz="1200" dirty="0">
                <a:solidFill>
                  <a:prstClr val="black"/>
                </a:solidFill>
              </a:rPr>
              <a:t>și impactul pe care l-a avut sesiunea de training tran</a:t>
            </a:r>
            <a:r>
              <a:rPr lang="en-US" sz="1200" dirty="0" err="1">
                <a:solidFill>
                  <a:prstClr val="black"/>
                </a:solidFill>
              </a:rPr>
              <a:t>sn</a:t>
            </a:r>
            <a:r>
              <a:rPr lang="ro-RO" sz="1200" dirty="0">
                <a:solidFill>
                  <a:prstClr val="black"/>
                </a:solidFill>
              </a:rPr>
              <a:t>ațională asupra dezvoltarii </a:t>
            </a:r>
            <a:r>
              <a:rPr lang="ro-RO" sz="1200" dirty="0" smtClean="0">
                <a:solidFill>
                  <a:prstClr val="black"/>
                </a:solidFill>
              </a:rPr>
              <a:t>competențelor sale.</a:t>
            </a:r>
            <a:endParaRPr lang="ro-RO" sz="1200" dirty="0">
              <a:solidFill>
                <a:prstClr val="black"/>
              </a:solidFill>
            </a:endParaRPr>
          </a:p>
          <a:p>
            <a:endParaRPr lang="ro-RO" sz="1600" i="1" dirty="0">
              <a:solidFill>
                <a:prstClr val="black"/>
              </a:solidFill>
            </a:endParaRPr>
          </a:p>
        </p:txBody>
      </p:sp>
      <p:sp>
        <p:nvSpPr>
          <p:cNvPr id="18" name="TextBox 3"/>
          <p:cNvSpPr txBox="1">
            <a:spLocks noChangeArrowheads="1"/>
          </p:cNvSpPr>
          <p:nvPr/>
        </p:nvSpPr>
        <p:spPr bwMode="auto">
          <a:xfrm>
            <a:off x="5515919" y="1613427"/>
            <a:ext cx="3505200" cy="1200329"/>
          </a:xfrm>
          <a:prstGeom prst="rect">
            <a:avLst/>
          </a:prstGeom>
          <a:noFill/>
          <a:ln w="9525">
            <a:noFill/>
            <a:miter lim="800000"/>
            <a:headEnd/>
            <a:tailEnd/>
          </a:ln>
        </p:spPr>
        <p:txBody>
          <a:bodyPr>
            <a:spAutoFit/>
          </a:bodyPr>
          <a:lstStyle/>
          <a:p>
            <a:r>
              <a:rPr lang="ro-RO" b="1" i="1" dirty="0">
                <a:solidFill>
                  <a:prstClr val="black"/>
                </a:solidFill>
              </a:rPr>
              <a:t>Cea de-a doua </a:t>
            </a:r>
            <a:r>
              <a:rPr lang="ro-RO" b="1" i="1" dirty="0" smtClean="0">
                <a:solidFill>
                  <a:prstClr val="black"/>
                </a:solidFill>
              </a:rPr>
              <a:t>sesiune națională de </a:t>
            </a:r>
            <a:r>
              <a:rPr lang="ro-RO" b="1" i="1" dirty="0">
                <a:solidFill>
                  <a:prstClr val="black"/>
                </a:solidFill>
              </a:rPr>
              <a:t>training </a:t>
            </a:r>
            <a:r>
              <a:rPr lang="ro-RO" b="1" i="1" dirty="0" smtClean="0">
                <a:solidFill>
                  <a:prstClr val="black"/>
                </a:solidFill>
              </a:rPr>
              <a:t>a tutorilor:</a:t>
            </a:r>
          </a:p>
          <a:p>
            <a:endParaRPr lang="ro-RO" b="1" dirty="0">
              <a:solidFill>
                <a:prstClr val="black"/>
              </a:solidFill>
            </a:endParaRPr>
          </a:p>
        </p:txBody>
      </p:sp>
      <p:sp>
        <p:nvSpPr>
          <p:cNvPr id="20" name="TextBox 7"/>
          <p:cNvSpPr txBox="1">
            <a:spLocks noChangeArrowheads="1"/>
          </p:cNvSpPr>
          <p:nvPr/>
        </p:nvSpPr>
        <p:spPr bwMode="auto">
          <a:xfrm>
            <a:off x="5458411" y="2715857"/>
            <a:ext cx="3555631" cy="1015663"/>
          </a:xfrm>
          <a:prstGeom prst="rect">
            <a:avLst/>
          </a:prstGeom>
          <a:noFill/>
          <a:ln w="9525">
            <a:noFill/>
            <a:miter lim="800000"/>
            <a:headEnd/>
            <a:tailEnd/>
          </a:ln>
        </p:spPr>
        <p:txBody>
          <a:bodyPr wrap="square">
            <a:spAutoFit/>
          </a:bodyPr>
          <a:lstStyle/>
          <a:p>
            <a:r>
              <a:rPr lang="ro-RO" sz="1200" i="1" dirty="0">
                <a:solidFill>
                  <a:prstClr val="black"/>
                </a:solidFill>
              </a:rPr>
              <a:t>80 de tutori au participat la </a:t>
            </a:r>
            <a:r>
              <a:rPr lang="ro-RO" sz="1200" i="1" dirty="0" smtClean="0">
                <a:solidFill>
                  <a:prstClr val="black"/>
                </a:solidFill>
              </a:rPr>
              <a:t>sesiunea </a:t>
            </a:r>
            <a:r>
              <a:rPr lang="ro-RO" sz="1200" i="1" dirty="0">
                <a:solidFill>
                  <a:prstClr val="black"/>
                </a:solidFill>
              </a:rPr>
              <a:t>de </a:t>
            </a:r>
            <a:r>
              <a:rPr lang="ro-RO" sz="1200" i="1" dirty="0" smtClean="0">
                <a:solidFill>
                  <a:prstClr val="black"/>
                </a:solidFill>
              </a:rPr>
              <a:t> training în vederea perfecționarii personalului din unitățile medicale cu rol de tutori pentru pregătirea practică a elevilor,  organizată în al doilea an de implementare  la </a:t>
            </a:r>
            <a:r>
              <a:rPr lang="ro-RO" sz="1200" i="1" dirty="0">
                <a:solidFill>
                  <a:prstClr val="black"/>
                </a:solidFill>
              </a:rPr>
              <a:t>Poiana </a:t>
            </a:r>
            <a:r>
              <a:rPr lang="ro-RO" sz="1200" i="1" dirty="0" smtClean="0">
                <a:solidFill>
                  <a:prstClr val="black"/>
                </a:solidFill>
              </a:rPr>
              <a:t>Brașov.</a:t>
            </a:r>
            <a:endParaRPr lang="ro-RO" sz="1200" i="1" dirty="0">
              <a:solidFill>
                <a:prstClr val="black"/>
              </a:solidFill>
            </a:endParaRPr>
          </a:p>
        </p:txBody>
      </p:sp>
      <p:pic>
        <p:nvPicPr>
          <p:cNvPr id="21" name="Picture 20" descr="poza-grup-p bv.jpg"/>
          <p:cNvPicPr>
            <a:picLocks noChangeAspect="1"/>
          </p:cNvPicPr>
          <p:nvPr/>
        </p:nvPicPr>
        <p:blipFill>
          <a:blip r:embed="rId3" cstate="print"/>
          <a:stretch>
            <a:fillRect/>
          </a:stretch>
        </p:blipFill>
        <p:spPr>
          <a:xfrm>
            <a:off x="5374380" y="4221088"/>
            <a:ext cx="3639662" cy="2304255"/>
          </a:xfrm>
          <a:prstGeom prst="rect">
            <a:avLst/>
          </a:prstGeom>
          <a:ln>
            <a:noFill/>
          </a:ln>
          <a:effectLst>
            <a:softEdge rad="112500"/>
          </a:effectLst>
        </p:spPr>
      </p:pic>
      <p:sp>
        <p:nvSpPr>
          <p:cNvPr id="23" name="Rectangle 22"/>
          <p:cNvSpPr/>
          <p:nvPr/>
        </p:nvSpPr>
        <p:spPr>
          <a:xfrm>
            <a:off x="2062016" y="1690534"/>
            <a:ext cx="3312364" cy="646331"/>
          </a:xfrm>
          <a:prstGeom prst="rect">
            <a:avLst/>
          </a:prstGeom>
        </p:spPr>
        <p:txBody>
          <a:bodyPr wrap="square">
            <a:spAutoFit/>
          </a:bodyPr>
          <a:lstStyle/>
          <a:p>
            <a:r>
              <a:rPr lang="ro-RO" b="1" i="1" dirty="0">
                <a:solidFill>
                  <a:prstClr val="black"/>
                </a:solidFill>
                <a:effectLst>
                  <a:outerShdw blurRad="38100" dist="38100" dir="2700000" algn="tl">
                    <a:srgbClr val="000000">
                      <a:alpha val="43137"/>
                    </a:srgbClr>
                  </a:outerShdw>
                </a:effectLst>
              </a:rPr>
              <a:t>În al doilea an de implementare </a:t>
            </a:r>
            <a:r>
              <a:rPr lang="ro-RO" b="1" i="1" dirty="0" smtClean="0">
                <a:solidFill>
                  <a:prstClr val="black"/>
                </a:solidFill>
                <a:effectLst>
                  <a:outerShdw blurRad="38100" dist="38100" dir="2700000" algn="tl">
                    <a:srgbClr val="000000">
                      <a:alpha val="43137"/>
                    </a:srgbClr>
                  </a:outerShdw>
                </a:effectLst>
              </a:rPr>
              <a:t>(</a:t>
            </a:r>
            <a:r>
              <a:rPr lang="ro-RO" b="1" i="1" dirty="0">
                <a:solidFill>
                  <a:prstClr val="black"/>
                </a:solidFill>
                <a:effectLst>
                  <a:outerShdw blurRad="38100" dist="38100" dir="2700000" algn="tl">
                    <a:srgbClr val="000000">
                      <a:alpha val="43137"/>
                    </a:srgbClr>
                  </a:outerShdw>
                </a:effectLst>
              </a:rPr>
              <a:t>2011-2012) </a:t>
            </a:r>
            <a:r>
              <a:rPr lang="en-US" b="1" i="1" dirty="0" smtClean="0">
                <a:solidFill>
                  <a:prstClr val="black"/>
                </a:solidFill>
                <a:effectLst>
                  <a:outerShdw blurRad="38100" dist="38100" dir="2700000" algn="tl">
                    <a:srgbClr val="000000">
                      <a:alpha val="43137"/>
                    </a:srgbClr>
                  </a:outerShdw>
                </a:effectLst>
              </a:rPr>
              <a:t>.</a:t>
            </a:r>
            <a:r>
              <a:rPr lang="ro-RO" b="1" i="1" dirty="0" smtClean="0">
                <a:solidFill>
                  <a:prstClr val="black"/>
                </a:solidFill>
                <a:effectLst>
                  <a:outerShdw blurRad="38100" dist="38100" dir="2700000" algn="tl">
                    <a:srgbClr val="000000">
                      <a:alpha val="43137"/>
                    </a:srgbClr>
                  </a:outerShdw>
                </a:effectLst>
              </a:rPr>
              <a:t>.</a:t>
            </a:r>
            <a:r>
              <a:rPr lang="en-US" sz="1600" b="1" i="1" dirty="0" smtClean="0">
                <a:solidFill>
                  <a:prstClr val="black"/>
                </a:solidFill>
                <a:effectLst>
                  <a:outerShdw blurRad="38100" dist="38100" dir="2700000" algn="tl">
                    <a:srgbClr val="000000">
                      <a:alpha val="43137"/>
                    </a:srgbClr>
                  </a:outerShdw>
                </a:effectLst>
              </a:rPr>
              <a:t>.</a:t>
            </a:r>
            <a:endParaRPr lang="ro-RO" sz="1600" b="1" i="1" dirty="0">
              <a:solidFill>
                <a:prstClr val="black"/>
              </a:solidFill>
              <a:effectLst>
                <a:outerShdw blurRad="38100" dist="38100" dir="2700000" algn="tl">
                  <a:srgbClr val="000000">
                    <a:alpha val="43137"/>
                  </a:srgbClr>
                </a:outerShdw>
              </a:effectLst>
            </a:endParaRPr>
          </a:p>
        </p:txBody>
      </p:sp>
      <p:pic>
        <p:nvPicPr>
          <p:cNvPr id="15" name="Picture 2" descr="Banda sigle 2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723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6911418" y="848775"/>
            <a:ext cx="2448272" cy="2110930"/>
          </a:xfrm>
          <a:prstGeom prst="rect">
            <a:avLst/>
          </a:prstGeom>
          <a:ln>
            <a:noFill/>
          </a:ln>
          <a:effectLst>
            <a:outerShdw blurRad="292100" dist="139700" dir="2700000" algn="tl" rotWithShape="0">
              <a:srgbClr val="333333">
                <a:alpha val="65000"/>
              </a:srgbClr>
            </a:outerShdw>
            <a:softEdge rad="317500"/>
          </a:effectLst>
        </p:spPr>
      </p:pic>
      <p:pic>
        <p:nvPicPr>
          <p:cNvPr id="15" name="Picture 4"/>
          <p:cNvPicPr>
            <a:picLocks noChangeAspect="1" noChangeArrowheads="1"/>
          </p:cNvPicPr>
          <p:nvPr/>
        </p:nvPicPr>
        <p:blipFill>
          <a:blip r:embed="rId4"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5" cstate="print">
            <a:extLst/>
          </a:blip>
          <a:stretch>
            <a:fillRect/>
          </a:stretch>
        </p:blipFill>
        <p:spPr bwMode="auto">
          <a:xfrm>
            <a:off x="3453479" y="905893"/>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30268" y="1628797"/>
            <a:ext cx="9174268" cy="5229201"/>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9145588" y="0"/>
            <a:ext cx="11112" cy="246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89043" y="1844824"/>
            <a:ext cx="8910140" cy="491200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ro-RO" dirty="0">
              <a:solidFill>
                <a:schemeClr val="tx1"/>
              </a:solidFill>
            </a:endParaRPr>
          </a:p>
        </p:txBody>
      </p:sp>
      <p:sp>
        <p:nvSpPr>
          <p:cNvPr id="13" name="TextBox 10"/>
          <p:cNvSpPr txBox="1">
            <a:spLocks noChangeArrowheads="1"/>
          </p:cNvSpPr>
          <p:nvPr/>
        </p:nvSpPr>
        <p:spPr bwMode="auto">
          <a:xfrm>
            <a:off x="1588" y="2670401"/>
            <a:ext cx="8970571" cy="4279932"/>
          </a:xfrm>
          <a:prstGeom prst="rect">
            <a:avLst/>
          </a:prstGeom>
          <a:noFill/>
          <a:ln w="9525" cap="flat">
            <a:solidFill>
              <a:schemeClr val="bg1"/>
            </a:solidFill>
            <a:miter lim="800000"/>
            <a:headEnd/>
            <a:tailEnd/>
          </a:ln>
          <a:scene3d>
            <a:camera prst="orthographicFront"/>
            <a:lightRig rig="threePt" dir="t"/>
          </a:scene3d>
          <a:sp3d extrusionH="76200">
            <a:extrusionClr>
              <a:schemeClr val="tx1"/>
            </a:extrusionClr>
            <a:contourClr>
              <a:schemeClr val="bg1">
                <a:lumMod val="95000"/>
              </a:schemeClr>
            </a:contourClr>
          </a:sp3d>
        </p:spPr>
        <p:txBody>
          <a:bodyPr wrap="square" lIns="93260" tIns="46630" rIns="93260" bIns="46630">
            <a:spAutoFit/>
          </a:bodyPr>
          <a:lstStyle/>
          <a:p>
            <a:pPr algn="just">
              <a:defRPr/>
            </a:pPr>
            <a:r>
              <a:rPr lang="en-US" sz="1600" dirty="0"/>
              <a:t/>
            </a:r>
            <a:br>
              <a:rPr lang="en-US" sz="1600" dirty="0"/>
            </a:br>
            <a:r>
              <a:rPr lang="en-US" sz="1400" b="1" dirty="0" err="1"/>
              <a:t>Proiectul</a:t>
            </a:r>
            <a:r>
              <a:rPr lang="en-US" sz="1400" b="1" dirty="0"/>
              <a:t> </a:t>
            </a:r>
            <a:r>
              <a:rPr lang="ro-RO" sz="1400" b="1" i="1" dirty="0"/>
              <a:t>“</a:t>
            </a:r>
            <a:r>
              <a:rPr lang="fr-FR" sz="1400" i="1" dirty="0"/>
              <a:t>Program </a:t>
            </a:r>
            <a:r>
              <a:rPr lang="fr-FR" sz="1400" i="1" dirty="0" err="1"/>
              <a:t>transna</a:t>
            </a:r>
            <a:r>
              <a:rPr lang="ro-RO" sz="1400" i="1" dirty="0"/>
              <a:t>ț</a:t>
            </a:r>
            <a:r>
              <a:rPr lang="fr-FR" sz="1400" i="1" dirty="0" err="1"/>
              <a:t>ional</a:t>
            </a:r>
            <a:r>
              <a:rPr lang="fr-FR" sz="1400" i="1" dirty="0"/>
              <a:t> de </a:t>
            </a:r>
            <a:r>
              <a:rPr lang="ro-RO" sz="1400" i="1" dirty="0"/>
              <a:t>î</a:t>
            </a:r>
            <a:r>
              <a:rPr lang="fr-FR" sz="1400" i="1" dirty="0" err="1"/>
              <a:t>mbun</a:t>
            </a:r>
            <a:r>
              <a:rPr lang="ro-RO" sz="1400" i="1" dirty="0"/>
              <a:t>ă</a:t>
            </a:r>
            <a:r>
              <a:rPr lang="fr-FR" sz="1400" i="1" dirty="0"/>
              <a:t>t</a:t>
            </a:r>
            <a:r>
              <a:rPr lang="ro-RO" sz="1400" i="1" dirty="0"/>
              <a:t>ăț</a:t>
            </a:r>
            <a:r>
              <a:rPr lang="fr-FR" sz="1400" i="1" dirty="0"/>
              <a:t>ire a </a:t>
            </a:r>
            <a:r>
              <a:rPr lang="fr-FR" sz="1400" i="1" dirty="0" err="1"/>
              <a:t>stagiilor</a:t>
            </a:r>
            <a:r>
              <a:rPr lang="fr-FR" sz="1400" i="1" dirty="0"/>
              <a:t> de </a:t>
            </a:r>
            <a:r>
              <a:rPr lang="fr-FR" sz="1400" i="1" dirty="0" err="1"/>
              <a:t>preg</a:t>
            </a:r>
            <a:r>
              <a:rPr lang="ro-RO" sz="1400" i="1" dirty="0"/>
              <a:t>ă</a:t>
            </a:r>
            <a:r>
              <a:rPr lang="fr-FR" sz="1400" i="1" dirty="0"/>
              <a:t>tire </a:t>
            </a:r>
            <a:r>
              <a:rPr lang="fr-FR" sz="1400" i="1" dirty="0" err="1"/>
              <a:t>practic</a:t>
            </a:r>
            <a:r>
              <a:rPr lang="ro-RO" sz="1400" i="1" dirty="0"/>
              <a:t>ă</a:t>
            </a:r>
            <a:r>
              <a:rPr lang="fr-FR" sz="1400" i="1" dirty="0"/>
              <a:t> a </a:t>
            </a:r>
            <a:r>
              <a:rPr lang="fr-FR" sz="1400" i="1" dirty="0" err="1"/>
              <a:t>elevilor</a:t>
            </a:r>
            <a:r>
              <a:rPr lang="fr-FR" sz="1400" i="1" dirty="0"/>
              <a:t> </a:t>
            </a:r>
            <a:r>
              <a:rPr lang="fr-FR" sz="1400" i="1" dirty="0" err="1"/>
              <a:t>din</a:t>
            </a:r>
            <a:r>
              <a:rPr lang="fr-FR" sz="1400" i="1" dirty="0"/>
              <a:t> </a:t>
            </a:r>
            <a:r>
              <a:rPr lang="ro-RO" sz="1400" i="1" dirty="0"/>
              <a:t>ș</a:t>
            </a:r>
            <a:r>
              <a:rPr lang="fr-FR" sz="1400" i="1" dirty="0" err="1"/>
              <a:t>colile</a:t>
            </a:r>
            <a:r>
              <a:rPr lang="fr-FR" sz="1400" i="1" dirty="0"/>
              <a:t> </a:t>
            </a:r>
            <a:r>
              <a:rPr lang="fr-FR" sz="1400" i="1" dirty="0" err="1"/>
              <a:t>postliceale</a:t>
            </a:r>
            <a:r>
              <a:rPr lang="fr-FR" sz="1400" i="1" dirty="0"/>
              <a:t> </a:t>
            </a:r>
            <a:r>
              <a:rPr lang="fr-FR" sz="1400" i="1" dirty="0" err="1"/>
              <a:t>sanitare</a:t>
            </a:r>
            <a:r>
              <a:rPr lang="fr-FR" sz="1400" i="1" dirty="0"/>
              <a:t> </a:t>
            </a:r>
            <a:r>
              <a:rPr lang="fr-FR" sz="1400" i="1" dirty="0" err="1"/>
              <a:t>pentru</a:t>
            </a:r>
            <a:r>
              <a:rPr lang="fr-FR" sz="1400" i="1" dirty="0"/>
              <a:t> </a:t>
            </a:r>
            <a:r>
              <a:rPr lang="fr-FR" sz="1400" i="1" dirty="0" err="1"/>
              <a:t>facilitarea</a:t>
            </a:r>
            <a:r>
              <a:rPr lang="fr-FR" sz="1400" i="1" dirty="0"/>
              <a:t> </a:t>
            </a:r>
            <a:r>
              <a:rPr lang="fr-FR" sz="1400" i="1" dirty="0" err="1"/>
              <a:t>tranzi</a:t>
            </a:r>
            <a:r>
              <a:rPr lang="ro-RO" sz="1400" i="1" dirty="0"/>
              <a:t>ți</a:t>
            </a:r>
            <a:r>
              <a:rPr lang="fr-FR" sz="1400" i="1" dirty="0" err="1"/>
              <a:t>ei</a:t>
            </a:r>
            <a:r>
              <a:rPr lang="fr-FR" sz="1400" i="1" dirty="0"/>
              <a:t> </a:t>
            </a:r>
            <a:r>
              <a:rPr lang="fr-FR" sz="1400" i="1" dirty="0" err="1"/>
              <a:t>acestora</a:t>
            </a:r>
            <a:r>
              <a:rPr lang="fr-FR" sz="1400" i="1" dirty="0"/>
              <a:t> de la </a:t>
            </a:r>
            <a:r>
              <a:rPr lang="ro-RO" sz="1400" i="1" dirty="0"/>
              <a:t>ș</a:t>
            </a:r>
            <a:r>
              <a:rPr lang="fr-FR" sz="1400" i="1" dirty="0" err="1"/>
              <a:t>coal</a:t>
            </a:r>
            <a:r>
              <a:rPr lang="ro-RO" sz="1400" i="1" dirty="0"/>
              <a:t>ă</a:t>
            </a:r>
            <a:r>
              <a:rPr lang="fr-FR" sz="1400" i="1" dirty="0"/>
              <a:t> la via</a:t>
            </a:r>
            <a:r>
              <a:rPr lang="ro-RO" sz="1400" i="1" dirty="0"/>
              <a:t>ț</a:t>
            </a:r>
            <a:r>
              <a:rPr lang="fr-FR" sz="1400" i="1" dirty="0"/>
              <a:t>a </a:t>
            </a:r>
            <a:r>
              <a:rPr lang="fr-FR" sz="1400" i="1" dirty="0" err="1"/>
              <a:t>activ</a:t>
            </a:r>
            <a:r>
              <a:rPr lang="ro-RO" sz="1400" i="1" dirty="0"/>
              <a:t>ă” </a:t>
            </a:r>
            <a:r>
              <a:rPr lang="ro-RO" sz="1400" b="1" dirty="0"/>
              <a:t>a început la 1 iulie 2010 și este implementat pe o perioadă de 3 ani, până în iunie 2013, de către Ordinul Asistenților Medicali Generaliști, Moașelor și Asistenților Medicali din România (OAMGMAMR), în parteneriat cu:</a:t>
            </a:r>
          </a:p>
          <a:p>
            <a:pPr marL="1754188" lvl="3" indent="-349250">
              <a:spcBef>
                <a:spcPts val="613"/>
              </a:spcBef>
              <a:buFont typeface="Franklin Gothic Book" pitchFamily="34" charset="0"/>
              <a:buAutoNum type="arabicPeriod"/>
              <a:defRPr/>
            </a:pPr>
            <a:r>
              <a:rPr lang="fr-FR" sz="1400" i="1" dirty="0" err="1"/>
              <a:t>Federa</a:t>
            </a:r>
            <a:r>
              <a:rPr lang="ro-RO" sz="1400" i="1" dirty="0"/>
              <a:t>ț</a:t>
            </a:r>
            <a:r>
              <a:rPr lang="fr-FR" sz="1400" i="1" dirty="0" err="1"/>
              <a:t>ia</a:t>
            </a:r>
            <a:r>
              <a:rPr lang="fr-FR" sz="1400" i="1" dirty="0"/>
              <a:t> </a:t>
            </a:r>
            <a:r>
              <a:rPr lang="fr-FR" sz="1400" i="1" dirty="0" err="1"/>
              <a:t>Sanitas</a:t>
            </a:r>
            <a:r>
              <a:rPr lang="fr-FR" sz="1400" i="1" dirty="0"/>
              <a:t>  </a:t>
            </a:r>
            <a:r>
              <a:rPr lang="fr-FR" sz="1400" i="1" dirty="0" err="1"/>
              <a:t>din</a:t>
            </a:r>
            <a:r>
              <a:rPr lang="fr-FR" sz="1400" i="1" dirty="0"/>
              <a:t> Rom</a:t>
            </a:r>
            <a:r>
              <a:rPr lang="ro-RO" sz="1400" i="1" dirty="0"/>
              <a:t>â</a:t>
            </a:r>
            <a:r>
              <a:rPr lang="fr-FR" sz="1400" i="1" dirty="0"/>
              <a:t>nia</a:t>
            </a:r>
            <a:endParaRPr lang="en-US" sz="1400" i="1" dirty="0"/>
          </a:p>
          <a:p>
            <a:pPr marL="1754188" lvl="3" indent="-349250">
              <a:spcBef>
                <a:spcPts val="613"/>
              </a:spcBef>
              <a:buFont typeface="Franklin Gothic Book" pitchFamily="34" charset="0"/>
              <a:buAutoNum type="arabicPeriod"/>
              <a:defRPr/>
            </a:pPr>
            <a:r>
              <a:rPr lang="fr-FR" sz="1400" i="1" dirty="0" err="1"/>
              <a:t>Asocia</a:t>
            </a:r>
            <a:r>
              <a:rPr lang="ro-RO" sz="1400" i="1" dirty="0"/>
              <a:t>ț</a:t>
            </a:r>
            <a:r>
              <a:rPr lang="fr-FR" sz="1400" i="1" dirty="0" err="1"/>
              <a:t>ia</a:t>
            </a:r>
            <a:r>
              <a:rPr lang="fr-FR" sz="1400" i="1" dirty="0"/>
              <a:t> “</a:t>
            </a:r>
            <a:r>
              <a:rPr lang="fr-FR" sz="1400" i="1" dirty="0" err="1"/>
              <a:t>Centrul</a:t>
            </a:r>
            <a:r>
              <a:rPr lang="fr-FR" sz="1400" i="1" dirty="0"/>
              <a:t> Rom</a:t>
            </a:r>
            <a:r>
              <a:rPr lang="ro-RO" sz="1400" i="1" dirty="0"/>
              <a:t>â</a:t>
            </a:r>
            <a:r>
              <a:rPr lang="fr-FR" sz="1400" i="1" dirty="0"/>
              <a:t>n de </a:t>
            </a:r>
            <a:r>
              <a:rPr lang="fr-FR" sz="1400" i="1" dirty="0" err="1"/>
              <a:t>Ini</a:t>
            </a:r>
            <a:r>
              <a:rPr lang="ro-RO" sz="1400" i="1" dirty="0"/>
              <a:t>ția</a:t>
            </a:r>
            <a:r>
              <a:rPr lang="fr-FR" sz="1400" i="1" dirty="0" err="1"/>
              <a:t>tive</a:t>
            </a:r>
            <a:r>
              <a:rPr lang="fr-FR" sz="1400" i="1" dirty="0"/>
              <a:t>” </a:t>
            </a:r>
          </a:p>
          <a:p>
            <a:pPr marL="1754188" lvl="3" indent="-349250">
              <a:spcBef>
                <a:spcPts val="613"/>
              </a:spcBef>
              <a:buFont typeface="Franklin Gothic Book" pitchFamily="34" charset="0"/>
              <a:buAutoNum type="arabicPeriod"/>
              <a:defRPr/>
            </a:pPr>
            <a:r>
              <a:rPr lang="ro-RO" sz="1400" i="1" dirty="0"/>
              <a:t>Nursing and Midwifery Board of Ireland </a:t>
            </a:r>
            <a:r>
              <a:rPr lang="en-US" sz="1400" i="1" dirty="0" smtClean="0"/>
              <a:t>- </a:t>
            </a:r>
            <a:r>
              <a:rPr lang="en-US" sz="1400" i="1" dirty="0"/>
              <a:t>Dublin, </a:t>
            </a:r>
            <a:r>
              <a:rPr lang="en-US" sz="1400" i="1" dirty="0" err="1"/>
              <a:t>Irlanda</a:t>
            </a:r>
            <a:endParaRPr lang="fr-FR" sz="1400" i="1" dirty="0"/>
          </a:p>
          <a:p>
            <a:pPr marL="1754188" lvl="3" indent="-349250">
              <a:spcBef>
                <a:spcPts val="613"/>
              </a:spcBef>
              <a:buFont typeface="Franklin Gothic Book" pitchFamily="34" charset="0"/>
              <a:buAutoNum type="arabicPeriod"/>
              <a:defRPr/>
            </a:pPr>
            <a:r>
              <a:rPr lang="fr-FR" sz="1400" i="1" dirty="0" err="1"/>
              <a:t>Consejo</a:t>
            </a:r>
            <a:r>
              <a:rPr lang="fr-FR" sz="1400" i="1" dirty="0"/>
              <a:t> General de </a:t>
            </a:r>
            <a:r>
              <a:rPr lang="fr-FR" sz="1400" i="1" dirty="0" err="1"/>
              <a:t>Enfermería</a:t>
            </a:r>
            <a:r>
              <a:rPr lang="ro-RO" sz="1400" i="1" dirty="0"/>
              <a:t> </a:t>
            </a:r>
            <a:r>
              <a:rPr lang="fr-FR" sz="1400" i="1" dirty="0"/>
              <a:t>– </a:t>
            </a:r>
            <a:r>
              <a:rPr lang="fr-FR" sz="1400" i="1" dirty="0" err="1"/>
              <a:t>Spania</a:t>
            </a:r>
            <a:r>
              <a:rPr lang="ro-RO" sz="1400" i="1" dirty="0"/>
              <a:t> </a:t>
            </a:r>
            <a:endParaRPr lang="en-US" sz="1400" i="1" dirty="0"/>
          </a:p>
          <a:p>
            <a:pPr marL="1754188" lvl="3" indent="-349250">
              <a:spcBef>
                <a:spcPts val="613"/>
              </a:spcBef>
              <a:buFont typeface="Franklin Gothic Book" pitchFamily="34" charset="0"/>
              <a:buAutoNum type="arabicPeriod"/>
              <a:defRPr/>
            </a:pPr>
            <a:r>
              <a:rPr lang="ro-RO" sz="1400" i="1" dirty="0"/>
              <a:t>Ș</a:t>
            </a:r>
            <a:r>
              <a:rPr lang="fr-FR" sz="1400" i="1" dirty="0" err="1"/>
              <a:t>coala</a:t>
            </a:r>
            <a:r>
              <a:rPr lang="fr-FR" sz="1400" i="1" dirty="0"/>
              <a:t> </a:t>
            </a:r>
            <a:r>
              <a:rPr lang="fr-FR" sz="1400" i="1" dirty="0" err="1"/>
              <a:t>Postliceal</a:t>
            </a:r>
            <a:r>
              <a:rPr lang="ro-RO" sz="1400" i="1" dirty="0"/>
              <a:t>ă </a:t>
            </a:r>
            <a:r>
              <a:rPr lang="fr-FR" sz="1400" i="1" dirty="0" err="1"/>
              <a:t>Sanitar</a:t>
            </a:r>
            <a:r>
              <a:rPr lang="ro-RO" sz="1400" i="1" dirty="0"/>
              <a:t>ă</a:t>
            </a:r>
            <a:r>
              <a:rPr lang="fr-FR" sz="1400" i="1" dirty="0"/>
              <a:t> </a:t>
            </a:r>
            <a:r>
              <a:rPr lang="fr-FR" sz="1400" i="1" dirty="0" err="1"/>
              <a:t>Fundeni</a:t>
            </a:r>
            <a:endParaRPr lang="en-US" sz="1400" i="1" dirty="0"/>
          </a:p>
          <a:p>
            <a:pPr marL="1754188" lvl="3" indent="-349250">
              <a:spcBef>
                <a:spcPts val="613"/>
              </a:spcBef>
              <a:buFont typeface="Franklin Gothic Book" pitchFamily="34" charset="0"/>
              <a:buAutoNum type="arabicPeriod"/>
              <a:defRPr/>
            </a:pPr>
            <a:r>
              <a:rPr lang="ro-RO" sz="1400" i="1" dirty="0" smtClean="0"/>
              <a:t>Liceul teoretic </a:t>
            </a:r>
            <a:r>
              <a:rPr lang="en-US" sz="1400" i="1" dirty="0" smtClean="0"/>
              <a:t>“George </a:t>
            </a:r>
            <a:r>
              <a:rPr lang="en-US" sz="1400" i="1" dirty="0"/>
              <a:t>Emil Palade” </a:t>
            </a:r>
            <a:r>
              <a:rPr lang="en-US" sz="1400" i="1" dirty="0" err="1"/>
              <a:t>Constan</a:t>
            </a:r>
            <a:r>
              <a:rPr lang="ro-RO" sz="1400" i="1" dirty="0"/>
              <a:t>ț</a:t>
            </a:r>
            <a:r>
              <a:rPr lang="en-US" sz="1400" i="1" dirty="0"/>
              <a:t>a</a:t>
            </a:r>
          </a:p>
          <a:p>
            <a:pPr marL="1754188" lvl="3" indent="-349250">
              <a:spcBef>
                <a:spcPts val="613"/>
              </a:spcBef>
              <a:buFont typeface="Franklin Gothic Book" pitchFamily="34" charset="0"/>
              <a:buAutoNum type="arabicPeriod"/>
              <a:defRPr/>
            </a:pPr>
            <a:r>
              <a:rPr lang="fr-FR" sz="1400" i="1" dirty="0" err="1"/>
              <a:t>Colegiul</a:t>
            </a:r>
            <a:r>
              <a:rPr lang="fr-FR" sz="1400" i="1" dirty="0"/>
              <a:t> de </a:t>
            </a:r>
            <a:r>
              <a:rPr lang="ro-RO" sz="1400" i="1" dirty="0"/>
              <a:t>Ș</a:t>
            </a:r>
            <a:r>
              <a:rPr lang="fr-FR" sz="1400" i="1" dirty="0" err="1"/>
              <a:t>tiin</a:t>
            </a:r>
            <a:r>
              <a:rPr lang="ro-RO" sz="1400" i="1" dirty="0"/>
              <a:t>ț</a:t>
            </a:r>
            <a:r>
              <a:rPr lang="fr-FR" sz="1400" i="1" dirty="0"/>
              <a:t>e “</a:t>
            </a:r>
            <a:r>
              <a:rPr lang="fr-FR" sz="1400" i="1" dirty="0" err="1"/>
              <a:t>Grigore</a:t>
            </a:r>
            <a:r>
              <a:rPr lang="fr-FR" sz="1400" i="1" dirty="0"/>
              <a:t> </a:t>
            </a:r>
            <a:r>
              <a:rPr lang="fr-FR" sz="1400" i="1" dirty="0" err="1"/>
              <a:t>Antipa</a:t>
            </a:r>
            <a:r>
              <a:rPr lang="fr-FR" sz="1400" i="1" dirty="0"/>
              <a:t>” Bra</a:t>
            </a:r>
            <a:r>
              <a:rPr lang="ro-RO" sz="1400" i="1" dirty="0"/>
              <a:t>ș</a:t>
            </a:r>
            <a:r>
              <a:rPr lang="fr-FR" sz="1400" i="1" dirty="0"/>
              <a:t>o</a:t>
            </a:r>
            <a:r>
              <a:rPr lang="ro-RO" sz="1400" i="1" dirty="0"/>
              <a:t>v</a:t>
            </a:r>
          </a:p>
          <a:p>
            <a:pPr marL="355600" indent="-349250" algn="just">
              <a:spcBef>
                <a:spcPts val="613"/>
              </a:spcBef>
              <a:defRPr/>
            </a:pPr>
            <a:r>
              <a:rPr lang="ro-RO" sz="1400" dirty="0"/>
              <a:t>Proiectul este co-finanțat </a:t>
            </a:r>
            <a:r>
              <a:rPr lang="en-US" sz="1400" dirty="0"/>
              <a:t> din </a:t>
            </a:r>
            <a:r>
              <a:rPr lang="en-US" sz="1400" b="1" i="1" dirty="0" err="1"/>
              <a:t>Fondul</a:t>
            </a:r>
            <a:r>
              <a:rPr lang="en-US" sz="1400" b="1" i="1" dirty="0"/>
              <a:t> Social European</a:t>
            </a:r>
            <a:r>
              <a:rPr lang="en-US" sz="1400" dirty="0"/>
              <a:t> </a:t>
            </a:r>
            <a:r>
              <a:rPr lang="en-US" sz="1400" dirty="0" err="1"/>
              <a:t>prin</a:t>
            </a:r>
            <a:r>
              <a:rPr lang="en-US" sz="1400" dirty="0"/>
              <a:t> </a:t>
            </a:r>
            <a:r>
              <a:rPr lang="en-US" sz="1400" b="1" i="1" dirty="0" err="1"/>
              <a:t>Programul</a:t>
            </a:r>
            <a:r>
              <a:rPr lang="en-US" sz="1400" b="1" i="1" dirty="0"/>
              <a:t> Opera</a:t>
            </a:r>
            <a:r>
              <a:rPr lang="ro-RO" sz="1400" b="1" i="1" dirty="0"/>
              <a:t>ț</a:t>
            </a:r>
            <a:r>
              <a:rPr lang="en-US" sz="1400" b="1" i="1" dirty="0" err="1"/>
              <a:t>ional</a:t>
            </a:r>
            <a:r>
              <a:rPr lang="en-US" sz="1400" b="1" i="1" dirty="0"/>
              <a:t> </a:t>
            </a:r>
            <a:r>
              <a:rPr lang="en-US" sz="1400" b="1" i="1" dirty="0" err="1"/>
              <a:t>Sectorial</a:t>
            </a:r>
            <a:r>
              <a:rPr lang="ro-RO" sz="1400" b="1" i="1" dirty="0"/>
              <a:t> </a:t>
            </a:r>
            <a:r>
              <a:rPr lang="en-US" sz="1400" b="1" i="1" dirty="0" err="1"/>
              <a:t>Dezvoltarea</a:t>
            </a:r>
            <a:r>
              <a:rPr lang="en-US" sz="1400" b="1" i="1" dirty="0"/>
              <a:t> </a:t>
            </a:r>
            <a:r>
              <a:rPr lang="en-US" sz="1400" b="1" i="1" dirty="0" err="1"/>
              <a:t>Resurselor</a:t>
            </a:r>
            <a:r>
              <a:rPr lang="en-US" sz="1400" b="1" i="1" dirty="0"/>
              <a:t> </a:t>
            </a:r>
            <a:r>
              <a:rPr lang="en-US" sz="1400" b="1" i="1" dirty="0" err="1"/>
              <a:t>Umane</a:t>
            </a:r>
            <a:r>
              <a:rPr lang="en-US" sz="1400" b="1" i="1" dirty="0"/>
              <a:t> 2007-2013 – “</a:t>
            </a:r>
            <a:r>
              <a:rPr lang="en-US" sz="1400" b="1" i="1" dirty="0" err="1"/>
              <a:t>Investe</a:t>
            </a:r>
            <a:r>
              <a:rPr lang="ro-RO" sz="1400" b="1" i="1" dirty="0"/>
              <a:t>ș</a:t>
            </a:r>
            <a:r>
              <a:rPr lang="en-US" sz="1400" b="1" i="1" dirty="0" err="1"/>
              <a:t>te</a:t>
            </a:r>
            <a:r>
              <a:rPr lang="ro-RO" sz="1400" b="1" i="1" dirty="0"/>
              <a:t> în </a:t>
            </a:r>
            <a:r>
              <a:rPr lang="en-US" sz="1400" b="1" i="1" dirty="0" err="1"/>
              <a:t>oameni</a:t>
            </a:r>
            <a:r>
              <a:rPr lang="en-US" sz="1400" dirty="0"/>
              <a:t> !”</a:t>
            </a:r>
            <a:r>
              <a:rPr lang="ro-RO" sz="1400" dirty="0"/>
              <a:t>, în cadrul axei prioritare </a:t>
            </a:r>
            <a:r>
              <a:rPr lang="en-US" sz="1400" dirty="0"/>
              <a:t>2 – “</a:t>
            </a:r>
            <a:r>
              <a:rPr lang="en-US" sz="1400" i="1" dirty="0" err="1"/>
              <a:t>Corelarea</a:t>
            </a:r>
            <a:r>
              <a:rPr lang="en-US" sz="1400" i="1" dirty="0"/>
              <a:t> </a:t>
            </a:r>
            <a:r>
              <a:rPr lang="ro-RO" sz="1400" i="1" dirty="0"/>
              <a:t>învăță</a:t>
            </a:r>
            <a:r>
              <a:rPr lang="en-US" sz="1400" i="1" dirty="0" err="1"/>
              <a:t>rii</a:t>
            </a:r>
            <a:r>
              <a:rPr lang="en-US" sz="1400" i="1" dirty="0"/>
              <a:t> </a:t>
            </a:r>
            <a:r>
              <a:rPr lang="en-US" sz="1400" i="1" dirty="0" err="1"/>
              <a:t>pe</a:t>
            </a:r>
            <a:r>
              <a:rPr lang="en-US" sz="1400" i="1" dirty="0"/>
              <a:t> tot </a:t>
            </a:r>
            <a:r>
              <a:rPr lang="en-US" sz="1400" i="1" dirty="0" err="1"/>
              <a:t>parcursul</a:t>
            </a:r>
            <a:r>
              <a:rPr lang="en-US" sz="1400" i="1" dirty="0"/>
              <a:t> vie</a:t>
            </a:r>
            <a:r>
              <a:rPr lang="ro-RO" sz="1400" i="1" dirty="0"/>
              <a:t>ți</a:t>
            </a:r>
            <a:r>
              <a:rPr lang="en-US" sz="1400" i="1" dirty="0" err="1"/>
              <a:t>i</a:t>
            </a:r>
            <a:r>
              <a:rPr lang="en-US" sz="1400" i="1" dirty="0"/>
              <a:t> cu pi</a:t>
            </a:r>
            <a:r>
              <a:rPr lang="ro-RO" sz="1400" i="1" dirty="0"/>
              <a:t>aț</a:t>
            </a:r>
            <a:r>
              <a:rPr lang="en-US" sz="1400" i="1" dirty="0"/>
              <a:t>a </a:t>
            </a:r>
            <a:r>
              <a:rPr lang="en-US" sz="1400" i="1" dirty="0" err="1"/>
              <a:t>muncii</a:t>
            </a:r>
            <a:r>
              <a:rPr lang="en-US" sz="1400" dirty="0"/>
              <a:t>”</a:t>
            </a:r>
            <a:r>
              <a:rPr lang="ro-RO" sz="1400" dirty="0"/>
              <a:t>, </a:t>
            </a:r>
            <a:r>
              <a:rPr lang="en-US" sz="1400" dirty="0" err="1"/>
              <a:t>Domeniul</a:t>
            </a:r>
            <a:r>
              <a:rPr lang="en-US" sz="1400" dirty="0"/>
              <a:t> Major </a:t>
            </a:r>
            <a:r>
              <a:rPr lang="ro-RO" sz="1400" dirty="0"/>
              <a:t>d</a:t>
            </a:r>
            <a:r>
              <a:rPr lang="en-US" sz="1400" dirty="0"/>
              <a:t>e </a:t>
            </a:r>
            <a:r>
              <a:rPr lang="en-US" sz="1400" dirty="0" err="1"/>
              <a:t>Interven</a:t>
            </a:r>
            <a:r>
              <a:rPr lang="ro-RO" sz="1400" dirty="0"/>
              <a:t>ț</a:t>
            </a:r>
            <a:r>
              <a:rPr lang="en-US" sz="1400" dirty="0" err="1"/>
              <a:t>ie</a:t>
            </a:r>
            <a:r>
              <a:rPr lang="en-US" sz="1400" dirty="0"/>
              <a:t> 2.1 – </a:t>
            </a:r>
            <a:r>
              <a:rPr lang="it-IT" sz="1400" dirty="0"/>
              <a:t>“</a:t>
            </a:r>
            <a:r>
              <a:rPr lang="it-IT" sz="1400" i="1" dirty="0"/>
              <a:t>Tranzi</a:t>
            </a:r>
            <a:r>
              <a:rPr lang="ro-RO" sz="1400" i="1" dirty="0"/>
              <a:t>ț</a:t>
            </a:r>
            <a:r>
              <a:rPr lang="it-IT" sz="1400" i="1" dirty="0"/>
              <a:t>ia de la </a:t>
            </a:r>
            <a:r>
              <a:rPr lang="ro-RO" sz="1400" i="1" dirty="0"/>
              <a:t>ș</a:t>
            </a:r>
            <a:r>
              <a:rPr lang="it-IT" sz="1400" i="1" dirty="0"/>
              <a:t>coal</a:t>
            </a:r>
            <a:r>
              <a:rPr lang="ro-RO" sz="1400" i="1" dirty="0"/>
              <a:t>ă</a:t>
            </a:r>
            <a:r>
              <a:rPr lang="it-IT" sz="1400" i="1" dirty="0"/>
              <a:t> la via</a:t>
            </a:r>
            <a:r>
              <a:rPr lang="ro-RO" sz="1400" i="1" dirty="0"/>
              <a:t>ț</a:t>
            </a:r>
            <a:r>
              <a:rPr lang="it-IT" sz="1400" i="1" dirty="0"/>
              <a:t>a activ</a:t>
            </a:r>
            <a:r>
              <a:rPr lang="ro-RO" sz="1400" dirty="0"/>
              <a:t>ă</a:t>
            </a:r>
            <a:r>
              <a:rPr lang="it-IT" sz="1400" dirty="0"/>
              <a:t>”</a:t>
            </a:r>
            <a:r>
              <a:rPr lang="ro-RO" sz="1400" dirty="0"/>
              <a:t>, având un buget total de </a:t>
            </a:r>
            <a:r>
              <a:rPr lang="en-US" sz="1400" b="1" dirty="0"/>
              <a:t>13</a:t>
            </a:r>
            <a:r>
              <a:rPr lang="ro-RO" sz="1400" b="1" dirty="0"/>
              <a:t>,</a:t>
            </a:r>
            <a:r>
              <a:rPr lang="en-US" sz="1400" b="1" dirty="0"/>
              <a:t>659</a:t>
            </a:r>
            <a:r>
              <a:rPr lang="ro-RO" sz="1400" b="1" dirty="0"/>
              <a:t>,</a:t>
            </a:r>
            <a:r>
              <a:rPr lang="en-US" sz="1400" b="1" dirty="0"/>
              <a:t>916.00</a:t>
            </a:r>
            <a:r>
              <a:rPr lang="ro-RO" sz="1400" b="1" dirty="0"/>
              <a:t> lei</a:t>
            </a:r>
            <a:r>
              <a:rPr lang="ro-RO" sz="1400" dirty="0" smtClean="0"/>
              <a:t>.</a:t>
            </a:r>
            <a:endParaRPr lang="ro-RO" sz="1400" dirty="0"/>
          </a:p>
        </p:txBody>
      </p:sp>
      <p:pic>
        <p:nvPicPr>
          <p:cNvPr id="12" name="Picture 2" descr="Banda sigle 20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83" y="105653"/>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9196638" y="9"/>
            <a:ext cx="10956" cy="16843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9" descr="DSC00607.JPG"/>
          <p:cNvPicPr>
            <a:picLocks noChangeAspect="1" noChangeArrowheads="1"/>
          </p:cNvPicPr>
          <p:nvPr/>
        </p:nvPicPr>
        <p:blipFill>
          <a:blip r:embed="rId3" cstate="print">
            <a:extLst/>
          </a:blip>
          <a:srcRect/>
          <a:stretch>
            <a:fillRect/>
          </a:stretch>
        </p:blipFill>
        <p:spPr bwMode="auto">
          <a:xfrm>
            <a:off x="1588" y="945180"/>
            <a:ext cx="4765161" cy="2906729"/>
          </a:xfrm>
          <a:prstGeom prst="rect">
            <a:avLst/>
          </a:prstGeom>
          <a:ln>
            <a:noFill/>
          </a:ln>
          <a:effectLst>
            <a:softEdge rad="112500"/>
          </a:effectLst>
          <a:extLst/>
        </p:spPr>
      </p:pic>
      <p:pic>
        <p:nvPicPr>
          <p:cNvPr id="16" name="Picture 15"/>
          <p:cNvPicPr>
            <a:picLocks noChangeAspect="1"/>
          </p:cNvPicPr>
          <p:nvPr/>
        </p:nvPicPr>
        <p:blipFill>
          <a:blip r:embed="rId4" cstate="print">
            <a:extLst/>
          </a:blip>
          <a:stretch>
            <a:fillRect/>
          </a:stretch>
        </p:blipFill>
        <p:spPr>
          <a:xfrm>
            <a:off x="4732098" y="1001791"/>
            <a:ext cx="4497941" cy="2880320"/>
          </a:xfrm>
          <a:prstGeom prst="rect">
            <a:avLst/>
          </a:prstGeom>
          <a:ln>
            <a:noFill/>
          </a:ln>
          <a:effectLst>
            <a:softEdge rad="112500"/>
          </a:effectLst>
        </p:spPr>
      </p:pic>
      <p:pic>
        <p:nvPicPr>
          <p:cNvPr id="19" name="Picture 14" descr="DSC00757.JPG"/>
          <p:cNvPicPr>
            <a:picLocks noChangeAspect="1" noChangeArrowheads="1"/>
          </p:cNvPicPr>
          <p:nvPr/>
        </p:nvPicPr>
        <p:blipFill>
          <a:blip r:embed="rId5" cstate="print">
            <a:extLst/>
          </a:blip>
          <a:srcRect/>
          <a:stretch>
            <a:fillRect/>
          </a:stretch>
        </p:blipFill>
        <p:spPr bwMode="auto">
          <a:xfrm>
            <a:off x="1588" y="3876182"/>
            <a:ext cx="4932368" cy="2883952"/>
          </a:xfrm>
          <a:prstGeom prst="rect">
            <a:avLst/>
          </a:prstGeom>
          <a:ln>
            <a:noFill/>
          </a:ln>
          <a:effectLst>
            <a:softEdge rad="112500"/>
          </a:effectLst>
          <a:extLst/>
        </p:spPr>
      </p:pic>
      <p:pic>
        <p:nvPicPr>
          <p:cNvPr id="22" name="Picture 1"/>
          <p:cNvPicPr>
            <a:picLocks noChangeAspect="1"/>
          </p:cNvPicPr>
          <p:nvPr/>
        </p:nvPicPr>
        <p:blipFill>
          <a:blip r:embed="rId6" cstate="print"/>
          <a:srcRect/>
          <a:stretch>
            <a:fillRect/>
          </a:stretch>
        </p:blipFill>
        <p:spPr bwMode="auto">
          <a:xfrm>
            <a:off x="4678483" y="3974049"/>
            <a:ext cx="4612761" cy="2883951"/>
          </a:xfrm>
          <a:prstGeom prst="rect">
            <a:avLst/>
          </a:prstGeom>
          <a:ln>
            <a:noFill/>
          </a:ln>
          <a:effectLst>
            <a:softEdge rad="112500"/>
          </a:effectLst>
        </p:spPr>
      </p:pic>
      <p:sp>
        <p:nvSpPr>
          <p:cNvPr id="24" name="TextBox 23"/>
          <p:cNvSpPr txBox="1"/>
          <p:nvPr/>
        </p:nvSpPr>
        <p:spPr>
          <a:xfrm>
            <a:off x="59297" y="549781"/>
            <a:ext cx="9137341" cy="584775"/>
          </a:xfrm>
          <a:prstGeom prst="rect">
            <a:avLst/>
          </a:prstGeom>
          <a:noFill/>
        </p:spPr>
        <p:txBody>
          <a:bodyPr wrap="square" rtlCol="0">
            <a:spAutoFit/>
          </a:bodyPr>
          <a:lstStyle/>
          <a:p>
            <a:r>
              <a:rPr lang="ro-RO" sz="1600" b="1" i="1" dirty="0" smtClean="0"/>
              <a:t>Sesiune de training transnațională pentru perfecționarea personalului </a:t>
            </a:r>
            <a:r>
              <a:rPr lang="ro-RO" sz="1600" b="1" i="1" dirty="0"/>
              <a:t>din unitățile medicale cu rol de </a:t>
            </a:r>
            <a:r>
              <a:rPr lang="ro-RO" sz="1600" b="1" i="1" dirty="0" smtClean="0"/>
              <a:t>tutori, Poiana Brașov, 2-5 februarie 2012</a:t>
            </a:r>
          </a:p>
        </p:txBody>
      </p:sp>
    </p:spTree>
    <p:extLst>
      <p:ext uri="{BB962C8B-B14F-4D97-AF65-F5344CB8AC3E}">
        <p14:creationId xmlns:p14="http://schemas.microsoft.com/office/powerpoint/2010/main" val="2373240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ocument 1"/>
          <p:cNvSpPr/>
          <p:nvPr/>
        </p:nvSpPr>
        <p:spPr>
          <a:xfrm flipH="1" flipV="1">
            <a:off x="1586" y="685800"/>
            <a:ext cx="8962901" cy="5963391"/>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9196638" y="9"/>
            <a:ext cx="10956" cy="16843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107504" y="1124744"/>
            <a:ext cx="8712968" cy="555830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ro-RO" b="1" i="1" dirty="0">
              <a:effectLst>
                <a:outerShdw blurRad="38100" dist="38100" dir="2700000" algn="tl">
                  <a:srgbClr val="000000">
                    <a:alpha val="43137"/>
                  </a:srgbClr>
                </a:outerShdw>
              </a:effectLst>
            </a:endParaRPr>
          </a:p>
        </p:txBody>
      </p:sp>
      <p:sp>
        <p:nvSpPr>
          <p:cNvPr id="17" name="TextBox 5"/>
          <p:cNvSpPr txBox="1">
            <a:spLocks noChangeArrowheads="1"/>
          </p:cNvSpPr>
          <p:nvPr/>
        </p:nvSpPr>
        <p:spPr bwMode="auto">
          <a:xfrm>
            <a:off x="228600" y="2362200"/>
            <a:ext cx="8484369" cy="5309146"/>
          </a:xfrm>
          <a:prstGeom prst="rect">
            <a:avLst/>
          </a:prstGeom>
          <a:noFill/>
          <a:ln w="9525">
            <a:noFill/>
            <a:miter lim="800000"/>
            <a:headEnd/>
            <a:tailEnd/>
          </a:ln>
        </p:spPr>
        <p:txBody>
          <a:bodyPr wrap="square">
            <a:spAutoFit/>
          </a:bodyPr>
          <a:lstStyle/>
          <a:p>
            <a:pPr algn="just"/>
            <a:endParaRPr lang="en-US" sz="500" dirty="0" smtClean="0"/>
          </a:p>
          <a:p>
            <a:pPr algn="just"/>
            <a:endParaRPr lang="ro-RO" sz="300" dirty="0"/>
          </a:p>
          <a:p>
            <a:pPr algn="just"/>
            <a:r>
              <a:rPr lang="ro-RO" sz="1200" b="1" dirty="0"/>
              <a:t> </a:t>
            </a:r>
            <a:r>
              <a:rPr lang="ro-RO" sz="1200" dirty="0" smtClean="0"/>
              <a:t>În </a:t>
            </a:r>
            <a:r>
              <a:rPr lang="ro-RO" sz="1200" dirty="0"/>
              <a:t>perioada </a:t>
            </a:r>
            <a:r>
              <a:rPr lang="en-US" sz="1200" dirty="0" err="1" smtClean="0"/>
              <a:t>mai</a:t>
            </a:r>
            <a:r>
              <a:rPr lang="en-US" sz="1200" dirty="0" smtClean="0"/>
              <a:t>- </a:t>
            </a:r>
            <a:r>
              <a:rPr lang="en-US" sz="1200" dirty="0" err="1" smtClean="0"/>
              <a:t>iunie</a:t>
            </a:r>
            <a:r>
              <a:rPr lang="en-US" sz="1200" dirty="0" smtClean="0"/>
              <a:t> 2012, 80 de </a:t>
            </a:r>
            <a:r>
              <a:rPr lang="en-US" sz="1200" dirty="0" err="1" smtClean="0"/>
              <a:t>tutori</a:t>
            </a:r>
            <a:r>
              <a:rPr lang="en-US" sz="1200" dirty="0" smtClean="0"/>
              <a:t> au </a:t>
            </a:r>
            <a:r>
              <a:rPr lang="en-US" sz="1200" dirty="0" err="1" smtClean="0"/>
              <a:t>participat</a:t>
            </a:r>
            <a:r>
              <a:rPr lang="en-US" sz="1200" dirty="0" smtClean="0"/>
              <a:t>  </a:t>
            </a:r>
            <a:r>
              <a:rPr lang="en-US" sz="1200" dirty="0" err="1" smtClean="0"/>
              <a:t>timp</a:t>
            </a:r>
            <a:r>
              <a:rPr lang="en-US" sz="1200" dirty="0" smtClean="0"/>
              <a:t> de o </a:t>
            </a:r>
            <a:r>
              <a:rPr lang="ro-RO" sz="1200" dirty="0" smtClean="0"/>
              <a:t>săptămână </a:t>
            </a:r>
            <a:r>
              <a:rPr lang="en-US" sz="1200" dirty="0" smtClean="0"/>
              <a:t>la </a:t>
            </a:r>
            <a:r>
              <a:rPr lang="en-US" sz="1200" dirty="0" err="1" smtClean="0"/>
              <a:t>sesiunea</a:t>
            </a:r>
            <a:r>
              <a:rPr lang="en-US" sz="1200" dirty="0" smtClean="0"/>
              <a:t> de training transnational</a:t>
            </a:r>
            <a:r>
              <a:rPr lang="ro-RO" sz="1200" dirty="0" smtClean="0"/>
              <a:t>ă</a:t>
            </a:r>
            <a:r>
              <a:rPr lang="en-US" sz="1200" dirty="0" smtClean="0"/>
              <a:t> </a:t>
            </a:r>
            <a:r>
              <a:rPr lang="ro-RO" sz="1200" dirty="0" smtClean="0"/>
              <a:t>desfășurată î</a:t>
            </a:r>
            <a:r>
              <a:rPr lang="en-US" sz="1200" dirty="0" smtClean="0"/>
              <a:t>n </a:t>
            </a:r>
            <a:r>
              <a:rPr lang="en-US" sz="1200" dirty="0" err="1" smtClean="0"/>
              <a:t>Spania</a:t>
            </a:r>
            <a:r>
              <a:rPr lang="en-US" sz="1200" dirty="0" smtClean="0"/>
              <a:t>, la Madrid</a:t>
            </a:r>
            <a:r>
              <a:rPr lang="ro-RO" sz="1200" dirty="0" smtClean="0"/>
              <a:t>, cu sprijinul partenerului transnațional </a:t>
            </a:r>
            <a:r>
              <a:rPr lang="ro-RO" sz="1200" b="1" dirty="0" smtClean="0"/>
              <a:t>Consejo General de Enfermeria</a:t>
            </a:r>
            <a:r>
              <a:rPr lang="ro-RO" sz="1200" dirty="0" smtClean="0"/>
              <a:t>.</a:t>
            </a:r>
            <a:endParaRPr lang="en-US" sz="1200" dirty="0" smtClean="0"/>
          </a:p>
          <a:p>
            <a:pPr algn="just"/>
            <a:endParaRPr lang="en-US" sz="500" dirty="0" smtClean="0"/>
          </a:p>
          <a:p>
            <a:pPr algn="just"/>
            <a:endParaRPr lang="ro-RO" sz="200" dirty="0"/>
          </a:p>
          <a:p>
            <a:pPr algn="just"/>
            <a:r>
              <a:rPr lang="ro-RO" sz="1200" b="1" dirty="0" smtClean="0"/>
              <a:t>Principalele </a:t>
            </a:r>
            <a:r>
              <a:rPr lang="ro-RO" sz="1200" b="1" dirty="0"/>
              <a:t>teme ale sesiunii </a:t>
            </a:r>
            <a:r>
              <a:rPr lang="ro-RO" sz="1200" b="1" dirty="0" smtClean="0"/>
              <a:t>au </a:t>
            </a:r>
            <a:r>
              <a:rPr lang="ro-RO" sz="1200" b="1" dirty="0"/>
              <a:t>fost</a:t>
            </a:r>
            <a:r>
              <a:rPr lang="ro-RO" sz="1200" b="1" dirty="0" smtClean="0"/>
              <a:t>:</a:t>
            </a:r>
            <a:endParaRPr lang="en-US" sz="1200" b="1" dirty="0" smtClean="0"/>
          </a:p>
          <a:p>
            <a:pPr algn="just"/>
            <a:r>
              <a:rPr lang="en-US" sz="1200" dirty="0" smtClean="0"/>
              <a:t>- </a:t>
            </a:r>
            <a:r>
              <a:rPr lang="en-US" sz="1200" dirty="0" err="1"/>
              <a:t>Standarde</a:t>
            </a:r>
            <a:r>
              <a:rPr lang="en-US" sz="1200" dirty="0"/>
              <a:t> </a:t>
            </a:r>
            <a:r>
              <a:rPr lang="en-US" sz="1200" dirty="0" err="1"/>
              <a:t>și</a:t>
            </a:r>
            <a:r>
              <a:rPr lang="en-US" sz="1200" dirty="0"/>
              <a:t> </a:t>
            </a:r>
            <a:r>
              <a:rPr lang="en-US" sz="1200" dirty="0" err="1"/>
              <a:t>cerințe</a:t>
            </a:r>
            <a:r>
              <a:rPr lang="en-US" sz="1200" dirty="0"/>
              <a:t> </a:t>
            </a:r>
            <a:r>
              <a:rPr lang="en-US" sz="1200" dirty="0" err="1"/>
              <a:t>pentru</a:t>
            </a:r>
            <a:r>
              <a:rPr lang="en-US" sz="1200" dirty="0"/>
              <a:t> </a:t>
            </a:r>
            <a:r>
              <a:rPr lang="en-US" sz="1200" dirty="0" err="1"/>
              <a:t>educația</a:t>
            </a:r>
            <a:r>
              <a:rPr lang="en-US" sz="1200" dirty="0"/>
              <a:t> </a:t>
            </a:r>
            <a:r>
              <a:rPr lang="en-US" sz="1200" dirty="0" err="1"/>
              <a:t>asistenților</a:t>
            </a:r>
            <a:r>
              <a:rPr lang="en-US" sz="1200" dirty="0"/>
              <a:t> </a:t>
            </a:r>
            <a:r>
              <a:rPr lang="en-US" sz="1200" dirty="0" err="1"/>
              <a:t>medicali</a:t>
            </a:r>
            <a:r>
              <a:rPr lang="en-US" sz="1200" dirty="0"/>
              <a:t> din </a:t>
            </a:r>
            <a:r>
              <a:rPr lang="en-US" sz="1200" dirty="0" err="1"/>
              <a:t>Spania</a:t>
            </a:r>
            <a:r>
              <a:rPr lang="en-US" sz="1200" dirty="0"/>
              <a:t> </a:t>
            </a:r>
            <a:r>
              <a:rPr lang="en-US" sz="1200" dirty="0" err="1"/>
              <a:t>și</a:t>
            </a:r>
            <a:r>
              <a:rPr lang="en-US" sz="1200" dirty="0"/>
              <a:t> </a:t>
            </a:r>
            <a:r>
              <a:rPr lang="en-US" sz="1200" dirty="0" err="1"/>
              <a:t>Uniunea</a:t>
            </a:r>
            <a:r>
              <a:rPr lang="en-US" sz="1200" dirty="0"/>
              <a:t> </a:t>
            </a:r>
            <a:r>
              <a:rPr lang="en-US" sz="1200" dirty="0" err="1"/>
              <a:t>Europeană</a:t>
            </a:r>
            <a:r>
              <a:rPr lang="en-US" sz="1200" dirty="0"/>
              <a:t>  </a:t>
            </a:r>
            <a:endParaRPr lang="ro-RO" sz="1200" dirty="0"/>
          </a:p>
          <a:p>
            <a:pPr algn="just"/>
            <a:r>
              <a:rPr lang="en-US" sz="1200" dirty="0" smtClean="0"/>
              <a:t>- </a:t>
            </a:r>
            <a:r>
              <a:rPr lang="en-US" sz="1200" dirty="0"/>
              <a:t>Program de </a:t>
            </a:r>
            <a:r>
              <a:rPr lang="en-US" sz="1200" dirty="0" err="1"/>
              <a:t>licență</a:t>
            </a:r>
            <a:r>
              <a:rPr lang="en-US" sz="1200" dirty="0"/>
              <a:t> </a:t>
            </a:r>
            <a:r>
              <a:rPr lang="en-US" sz="1200" dirty="0" err="1"/>
              <a:t>pentru</a:t>
            </a:r>
            <a:r>
              <a:rPr lang="en-US" sz="1200" dirty="0"/>
              <a:t> </a:t>
            </a:r>
            <a:r>
              <a:rPr lang="en-US" sz="1200" dirty="0" err="1"/>
              <a:t>asistenții</a:t>
            </a:r>
            <a:r>
              <a:rPr lang="en-US" sz="1200" dirty="0"/>
              <a:t> </a:t>
            </a:r>
            <a:r>
              <a:rPr lang="en-US" sz="1200" dirty="0" err="1"/>
              <a:t>medicali</a:t>
            </a:r>
            <a:r>
              <a:rPr lang="en-US" sz="1200" dirty="0"/>
              <a:t> din </a:t>
            </a:r>
            <a:r>
              <a:rPr lang="en-US" sz="1200" dirty="0" err="1"/>
              <a:t>Spania</a:t>
            </a:r>
            <a:r>
              <a:rPr lang="en-US" sz="1200" dirty="0"/>
              <a:t>–</a:t>
            </a:r>
            <a:r>
              <a:rPr lang="en-US" sz="1200" dirty="0" err="1"/>
              <a:t>practică</a:t>
            </a:r>
            <a:r>
              <a:rPr lang="en-US" sz="1200" dirty="0"/>
              <a:t> </a:t>
            </a:r>
            <a:r>
              <a:rPr lang="en-US" sz="1200" dirty="0" err="1"/>
              <a:t>clinică</a:t>
            </a:r>
            <a:endParaRPr lang="ro-RO" sz="1200" dirty="0"/>
          </a:p>
          <a:p>
            <a:r>
              <a:rPr lang="en-US" sz="1200" dirty="0" smtClean="0"/>
              <a:t>- </a:t>
            </a:r>
            <a:r>
              <a:rPr lang="en-US" sz="1200" dirty="0" err="1" smtClean="0"/>
              <a:t>Prescrierea</a:t>
            </a:r>
            <a:r>
              <a:rPr lang="en-US" sz="1200" dirty="0" smtClean="0"/>
              <a:t> </a:t>
            </a:r>
            <a:r>
              <a:rPr lang="en-US" sz="1200" dirty="0" err="1"/>
              <a:t>în</a:t>
            </a:r>
            <a:r>
              <a:rPr lang="en-US" sz="1200" dirty="0"/>
              <a:t> </a:t>
            </a:r>
            <a:r>
              <a:rPr lang="en-US" sz="1200" dirty="0" err="1"/>
              <a:t>asistența</a:t>
            </a:r>
            <a:r>
              <a:rPr lang="en-US" sz="1200" dirty="0"/>
              <a:t> </a:t>
            </a:r>
            <a:r>
              <a:rPr lang="en-US" sz="1200" dirty="0" err="1" smtClean="0"/>
              <a:t>medicală</a:t>
            </a:r>
            <a:r>
              <a:rPr lang="en-US" sz="1200" dirty="0" smtClean="0"/>
              <a:t>, </a:t>
            </a:r>
            <a:r>
              <a:rPr lang="en-US" sz="1200" dirty="0" err="1" smtClean="0"/>
              <a:t>Instrumente</a:t>
            </a:r>
            <a:r>
              <a:rPr lang="en-US" sz="1200" dirty="0" smtClean="0"/>
              <a:t> </a:t>
            </a:r>
            <a:r>
              <a:rPr lang="en-US" sz="1200" dirty="0"/>
              <a:t>de </a:t>
            </a:r>
            <a:r>
              <a:rPr lang="en-US" sz="1200" dirty="0" err="1"/>
              <a:t>prescriere</a:t>
            </a:r>
            <a:endParaRPr lang="ro-RO" sz="1200" dirty="0"/>
          </a:p>
          <a:p>
            <a:pPr algn="just"/>
            <a:r>
              <a:rPr lang="en-US" sz="1200" dirty="0" smtClean="0"/>
              <a:t>- </a:t>
            </a:r>
            <a:r>
              <a:rPr lang="en-US" sz="1200" dirty="0" err="1" smtClean="0"/>
              <a:t>Orientare</a:t>
            </a:r>
            <a:r>
              <a:rPr lang="en-US" sz="1200" dirty="0" smtClean="0"/>
              <a:t> </a:t>
            </a:r>
            <a:r>
              <a:rPr lang="en-US" sz="1200" dirty="0" err="1"/>
              <a:t>pentru</a:t>
            </a:r>
            <a:r>
              <a:rPr lang="en-US" sz="1200" dirty="0"/>
              <a:t> </a:t>
            </a:r>
            <a:r>
              <a:rPr lang="en-US" sz="1200" dirty="0" err="1"/>
              <a:t>lucrul</a:t>
            </a:r>
            <a:r>
              <a:rPr lang="en-US" sz="1200" dirty="0"/>
              <a:t> </a:t>
            </a:r>
            <a:r>
              <a:rPr lang="en-US" sz="1200" dirty="0" err="1"/>
              <a:t>în</a:t>
            </a:r>
            <a:r>
              <a:rPr lang="en-US" sz="1200" dirty="0"/>
              <a:t> </a:t>
            </a:r>
            <a:r>
              <a:rPr lang="en-US" sz="1200" dirty="0" err="1"/>
              <a:t>sesiunea</a:t>
            </a:r>
            <a:r>
              <a:rPr lang="en-US" sz="1200" dirty="0"/>
              <a:t> de </a:t>
            </a:r>
            <a:r>
              <a:rPr lang="en-US" sz="1200" dirty="0" err="1"/>
              <a:t>grup</a:t>
            </a:r>
            <a:endParaRPr lang="ro-RO" sz="1200" dirty="0"/>
          </a:p>
          <a:p>
            <a:r>
              <a:rPr lang="en-US" sz="1200" dirty="0" smtClean="0"/>
              <a:t>- </a:t>
            </a:r>
            <a:r>
              <a:rPr lang="en-US" sz="1200" dirty="0" err="1" smtClean="0"/>
              <a:t>Metode</a:t>
            </a:r>
            <a:r>
              <a:rPr lang="en-US" sz="1200" dirty="0" smtClean="0"/>
              <a:t> </a:t>
            </a:r>
            <a:r>
              <a:rPr lang="en-US" sz="1200" dirty="0"/>
              <a:t>de </a:t>
            </a:r>
            <a:r>
              <a:rPr lang="en-US" sz="1200" dirty="0" err="1" smtClean="0"/>
              <a:t>studiu</a:t>
            </a:r>
            <a:endParaRPr lang="ro-RO" sz="1200" dirty="0"/>
          </a:p>
          <a:p>
            <a:r>
              <a:rPr lang="en-US" sz="1200" dirty="0" smtClean="0"/>
              <a:t>- </a:t>
            </a:r>
            <a:r>
              <a:rPr lang="en-US" sz="1200" dirty="0" err="1" smtClean="0"/>
              <a:t>Identificarea</a:t>
            </a:r>
            <a:r>
              <a:rPr lang="en-US" sz="1200" dirty="0" smtClean="0"/>
              <a:t> </a:t>
            </a:r>
            <a:r>
              <a:rPr lang="en-US" sz="1200" dirty="0" err="1"/>
              <a:t>și</a:t>
            </a:r>
            <a:r>
              <a:rPr lang="en-US" sz="1200" dirty="0"/>
              <a:t> </a:t>
            </a:r>
            <a:r>
              <a:rPr lang="en-US" sz="1200" dirty="0" err="1"/>
              <a:t>atingerea</a:t>
            </a:r>
            <a:r>
              <a:rPr lang="en-US" sz="1200" dirty="0"/>
              <a:t> </a:t>
            </a:r>
            <a:r>
              <a:rPr lang="en-US" sz="1200" dirty="0" err="1"/>
              <a:t>rezultatelor</a:t>
            </a:r>
            <a:r>
              <a:rPr lang="en-US" sz="1200" dirty="0"/>
              <a:t> </a:t>
            </a:r>
            <a:r>
              <a:rPr lang="en-US" sz="1200" dirty="0" err="1" smtClean="0"/>
              <a:t>studiului</a:t>
            </a:r>
            <a:endParaRPr lang="en-US" sz="1200" dirty="0" smtClean="0"/>
          </a:p>
          <a:p>
            <a:r>
              <a:rPr lang="en-US" sz="1200" dirty="0" smtClean="0"/>
              <a:t>- </a:t>
            </a:r>
            <a:r>
              <a:rPr lang="en-US" sz="1200" dirty="0" err="1" smtClean="0"/>
              <a:t>Competențe</a:t>
            </a:r>
            <a:r>
              <a:rPr lang="en-US" sz="1200" dirty="0" smtClean="0"/>
              <a:t> </a:t>
            </a:r>
            <a:r>
              <a:rPr lang="en-US" sz="1200" dirty="0" err="1"/>
              <a:t>generale</a:t>
            </a:r>
            <a:r>
              <a:rPr lang="en-US" sz="1200" dirty="0"/>
              <a:t> </a:t>
            </a:r>
            <a:r>
              <a:rPr lang="en-US" sz="1200" dirty="0" err="1"/>
              <a:t>pentru</a:t>
            </a:r>
            <a:r>
              <a:rPr lang="en-US" sz="1200" dirty="0"/>
              <a:t> </a:t>
            </a:r>
            <a:r>
              <a:rPr lang="en-US" sz="1200" dirty="0" err="1"/>
              <a:t>practicarea</a:t>
            </a:r>
            <a:r>
              <a:rPr lang="en-US" sz="1200" dirty="0"/>
              <a:t> </a:t>
            </a:r>
            <a:r>
              <a:rPr lang="en-US" sz="1200" dirty="0" err="1"/>
              <a:t>profesiei</a:t>
            </a:r>
            <a:r>
              <a:rPr lang="en-US" sz="1200" dirty="0"/>
              <a:t> de  </a:t>
            </a:r>
            <a:r>
              <a:rPr lang="en-US" sz="1200" dirty="0" err="1"/>
              <a:t>asistent</a:t>
            </a:r>
            <a:r>
              <a:rPr lang="en-US" sz="1200" dirty="0"/>
              <a:t> medical </a:t>
            </a:r>
            <a:endParaRPr lang="en-US" sz="1200" dirty="0" smtClean="0"/>
          </a:p>
          <a:p>
            <a:r>
              <a:rPr lang="en-US" sz="1200" dirty="0" smtClean="0"/>
              <a:t>- </a:t>
            </a:r>
            <a:r>
              <a:rPr lang="en-US" sz="1200" dirty="0" err="1" smtClean="0"/>
              <a:t>Folosirea</a:t>
            </a:r>
            <a:r>
              <a:rPr lang="en-US" sz="1200" dirty="0" smtClean="0"/>
              <a:t> </a:t>
            </a:r>
            <a:r>
              <a:rPr lang="en-US" sz="1200" dirty="0"/>
              <a:t>“feedback-</a:t>
            </a:r>
            <a:r>
              <a:rPr lang="en-US" sz="1200" dirty="0" err="1"/>
              <a:t>ului</a:t>
            </a:r>
            <a:r>
              <a:rPr lang="en-US" sz="1200" dirty="0"/>
              <a:t>” </a:t>
            </a:r>
            <a:r>
              <a:rPr lang="en-US" sz="1200" dirty="0" err="1"/>
              <a:t>pentru</a:t>
            </a:r>
            <a:r>
              <a:rPr lang="en-US" sz="1200" dirty="0"/>
              <a:t> a </a:t>
            </a:r>
            <a:r>
              <a:rPr lang="en-US" sz="1200" dirty="0" err="1"/>
              <a:t>încuraja</a:t>
            </a:r>
            <a:r>
              <a:rPr lang="en-US" sz="1200" dirty="0"/>
              <a:t> </a:t>
            </a:r>
            <a:r>
              <a:rPr lang="en-US" sz="1200" dirty="0" err="1"/>
              <a:t>studiul</a:t>
            </a:r>
            <a:r>
              <a:rPr lang="en-US" sz="1200" dirty="0"/>
              <a:t> </a:t>
            </a:r>
            <a:r>
              <a:rPr lang="en-US" sz="1200" dirty="0" err="1"/>
              <a:t>studenților</a:t>
            </a:r>
            <a:r>
              <a:rPr lang="en-US" sz="1200" dirty="0"/>
              <a:t> </a:t>
            </a:r>
            <a:endParaRPr lang="en-US" sz="1200" dirty="0" smtClean="0"/>
          </a:p>
          <a:p>
            <a:r>
              <a:rPr lang="en-US" sz="1200" dirty="0" smtClean="0"/>
              <a:t>- </a:t>
            </a:r>
            <a:r>
              <a:rPr lang="en-US" sz="1200" dirty="0" err="1" smtClean="0"/>
              <a:t>Gestionarea</a:t>
            </a:r>
            <a:r>
              <a:rPr lang="en-US" sz="1200" dirty="0" smtClean="0"/>
              <a:t> </a:t>
            </a:r>
            <a:r>
              <a:rPr lang="en-US" sz="1200" dirty="0" err="1"/>
              <a:t>conflictelor</a:t>
            </a:r>
            <a:r>
              <a:rPr lang="en-US" sz="1200" dirty="0"/>
              <a:t> </a:t>
            </a:r>
            <a:r>
              <a:rPr lang="en-US" sz="1200" dirty="0" err="1"/>
              <a:t>în</a:t>
            </a:r>
            <a:r>
              <a:rPr lang="en-US" sz="1200" dirty="0"/>
              <a:t> </a:t>
            </a:r>
            <a:r>
              <a:rPr lang="en-US" sz="1200" dirty="0" err="1"/>
              <a:t>practica</a:t>
            </a:r>
            <a:r>
              <a:rPr lang="en-US" sz="1200" dirty="0"/>
              <a:t> </a:t>
            </a:r>
            <a:r>
              <a:rPr lang="en-US" sz="1200" dirty="0" err="1"/>
              <a:t>clinică</a:t>
            </a:r>
            <a:r>
              <a:rPr lang="en-US" sz="1200" dirty="0"/>
              <a:t> </a:t>
            </a:r>
            <a:endParaRPr lang="ro-RO" sz="1200" dirty="0"/>
          </a:p>
          <a:p>
            <a:r>
              <a:rPr lang="en-US" sz="1200" dirty="0" smtClean="0"/>
              <a:t>- </a:t>
            </a:r>
            <a:r>
              <a:rPr lang="en-US" sz="1200" dirty="0" err="1" smtClean="0"/>
              <a:t>Lucrul</a:t>
            </a:r>
            <a:r>
              <a:rPr lang="en-US" sz="1200" dirty="0" smtClean="0"/>
              <a:t> </a:t>
            </a:r>
            <a:r>
              <a:rPr lang="en-US" sz="1200" dirty="0" err="1"/>
              <a:t>în</a:t>
            </a:r>
            <a:r>
              <a:rPr lang="en-US" sz="1200" dirty="0"/>
              <a:t> </a:t>
            </a:r>
            <a:r>
              <a:rPr lang="en-US" sz="1200" dirty="0" err="1"/>
              <a:t>grup</a:t>
            </a:r>
            <a:r>
              <a:rPr lang="en-US" sz="1200" dirty="0"/>
              <a:t> </a:t>
            </a:r>
            <a:r>
              <a:rPr lang="en-US" sz="1200" dirty="0" err="1"/>
              <a:t>și</a:t>
            </a:r>
            <a:r>
              <a:rPr lang="en-US" sz="1200" dirty="0"/>
              <a:t> </a:t>
            </a:r>
            <a:r>
              <a:rPr lang="en-US" sz="1200" dirty="0" err="1"/>
              <a:t>lucrul</a:t>
            </a:r>
            <a:r>
              <a:rPr lang="en-US" sz="1200" dirty="0"/>
              <a:t> cu </a:t>
            </a:r>
            <a:r>
              <a:rPr lang="en-US" sz="1200" dirty="0" err="1"/>
              <a:t>experți</a:t>
            </a:r>
            <a:endParaRPr lang="ro-RO" sz="1200" dirty="0"/>
          </a:p>
          <a:p>
            <a:r>
              <a:rPr lang="en-US" sz="1200" dirty="0" smtClean="0"/>
              <a:t>- </a:t>
            </a:r>
            <a:r>
              <a:rPr lang="en-US" sz="1200" dirty="0" err="1" smtClean="0"/>
              <a:t>Competențe</a:t>
            </a:r>
            <a:r>
              <a:rPr lang="en-US" sz="1200" dirty="0" smtClean="0"/>
              <a:t> </a:t>
            </a:r>
            <a:r>
              <a:rPr lang="en-US" sz="1200" dirty="0" err="1"/>
              <a:t>specifice</a:t>
            </a:r>
            <a:r>
              <a:rPr lang="en-US" sz="1200" dirty="0"/>
              <a:t> ale </a:t>
            </a:r>
            <a:r>
              <a:rPr lang="en-US" sz="1200" dirty="0" err="1"/>
              <a:t>tutorilor</a:t>
            </a:r>
            <a:r>
              <a:rPr lang="en-US" sz="1200" dirty="0"/>
              <a:t> </a:t>
            </a:r>
            <a:r>
              <a:rPr lang="en-US" sz="1200" dirty="0" err="1"/>
              <a:t>pentru</a:t>
            </a:r>
            <a:r>
              <a:rPr lang="en-US" sz="1200" dirty="0"/>
              <a:t> </a:t>
            </a:r>
            <a:r>
              <a:rPr lang="en-US" sz="1200" dirty="0" err="1"/>
              <a:t>îndrumarea</a:t>
            </a:r>
            <a:r>
              <a:rPr lang="en-US" sz="1200" dirty="0"/>
              <a:t> </a:t>
            </a:r>
            <a:r>
              <a:rPr lang="en-US" sz="1200" dirty="0" err="1"/>
              <a:t>studenților</a:t>
            </a:r>
            <a:r>
              <a:rPr lang="en-US" sz="1200" dirty="0"/>
              <a:t> </a:t>
            </a:r>
            <a:r>
              <a:rPr lang="en-US" sz="1200" dirty="0" err="1"/>
              <a:t>în</a:t>
            </a:r>
            <a:r>
              <a:rPr lang="en-US" sz="1200" dirty="0"/>
              <a:t> </a:t>
            </a:r>
            <a:r>
              <a:rPr lang="en-US" sz="1200" dirty="0" err="1"/>
              <a:t>practica</a:t>
            </a:r>
            <a:r>
              <a:rPr lang="en-US" sz="1200" dirty="0"/>
              <a:t> </a:t>
            </a:r>
            <a:r>
              <a:rPr lang="en-US" sz="1200" dirty="0" err="1"/>
              <a:t>clinică</a:t>
            </a:r>
            <a:r>
              <a:rPr lang="en-US" sz="1200" dirty="0"/>
              <a:t>  </a:t>
            </a:r>
            <a:endParaRPr lang="ro-RO" sz="1200" dirty="0"/>
          </a:p>
          <a:p>
            <a:pPr>
              <a:buFontTx/>
              <a:buChar char="-"/>
            </a:pPr>
            <a:r>
              <a:rPr lang="en-US" sz="1200" dirty="0" err="1" smtClean="0"/>
              <a:t>Prezentări</a:t>
            </a:r>
            <a:r>
              <a:rPr lang="en-US" sz="1200" dirty="0" smtClean="0"/>
              <a:t> </a:t>
            </a:r>
            <a:r>
              <a:rPr lang="en-US" sz="1200" dirty="0" err="1"/>
              <a:t>tutori</a:t>
            </a:r>
            <a:r>
              <a:rPr lang="en-US" sz="1200" dirty="0"/>
              <a:t> </a:t>
            </a:r>
            <a:r>
              <a:rPr lang="en-US" sz="1200" dirty="0" err="1"/>
              <a:t>și</a:t>
            </a:r>
            <a:r>
              <a:rPr lang="en-US" sz="1200" dirty="0"/>
              <a:t> </a:t>
            </a:r>
            <a:r>
              <a:rPr lang="en-US" sz="1200" dirty="0" err="1"/>
              <a:t>discuții</a:t>
            </a:r>
            <a:r>
              <a:rPr lang="en-US" sz="1200" dirty="0"/>
              <a:t> </a:t>
            </a:r>
            <a:r>
              <a:rPr lang="en-US" sz="1200" dirty="0" err="1"/>
              <a:t>sesiune</a:t>
            </a:r>
            <a:r>
              <a:rPr lang="en-US" sz="1200" dirty="0"/>
              <a:t> de </a:t>
            </a:r>
            <a:r>
              <a:rPr lang="en-US" sz="1200" dirty="0" err="1"/>
              <a:t>grup</a:t>
            </a:r>
            <a:r>
              <a:rPr lang="en-US" sz="1200" dirty="0"/>
              <a:t> </a:t>
            </a:r>
            <a:endParaRPr lang="ro-RO" sz="1200" dirty="0" smtClean="0"/>
          </a:p>
          <a:p>
            <a:endParaRPr lang="ro-RO" sz="1200" dirty="0" smtClean="0"/>
          </a:p>
          <a:p>
            <a:r>
              <a:rPr lang="ro-RO" sz="1200" dirty="0" smtClean="0"/>
              <a:t>Tutorii au efectuat vizite de instruire la mai multe unități medicale cu diferite specialități din </a:t>
            </a:r>
            <a:r>
              <a:rPr lang="en-US" sz="1200" dirty="0" smtClean="0"/>
              <a:t>Madrid</a:t>
            </a:r>
            <a:r>
              <a:rPr lang="ro-RO" sz="1200" dirty="0" smtClean="0"/>
              <a:t>, respectiv</a:t>
            </a:r>
            <a:r>
              <a:rPr lang="en-US" sz="1200" dirty="0" smtClean="0"/>
              <a:t> </a:t>
            </a:r>
            <a:r>
              <a:rPr lang="en-US" sz="1200" dirty="0" err="1" smtClean="0"/>
              <a:t>Spitalul</a:t>
            </a:r>
            <a:r>
              <a:rPr lang="en-US" sz="1200" dirty="0" smtClean="0"/>
              <a:t> Clinic San Carlos, </a:t>
            </a:r>
            <a:r>
              <a:rPr lang="en-US" sz="1200" dirty="0" err="1" smtClean="0"/>
              <a:t>Centrul</a:t>
            </a:r>
            <a:r>
              <a:rPr lang="en-US" sz="1200" dirty="0" smtClean="0"/>
              <a:t> de </a:t>
            </a:r>
            <a:r>
              <a:rPr lang="en-US" sz="1200" dirty="0" err="1" smtClean="0"/>
              <a:t>Sanatate</a:t>
            </a:r>
            <a:r>
              <a:rPr lang="en-US" sz="1200" dirty="0" smtClean="0"/>
              <a:t> Felipe </a:t>
            </a:r>
            <a:r>
              <a:rPr lang="en-US" sz="1200" dirty="0" err="1" smtClean="0"/>
              <a:t>Carrascoso</a:t>
            </a:r>
            <a:r>
              <a:rPr lang="en-US" sz="1200" dirty="0" smtClean="0"/>
              <a:t>, </a:t>
            </a:r>
            <a:r>
              <a:rPr lang="en-US" sz="1200" dirty="0" err="1" smtClean="0"/>
              <a:t>Spitalul</a:t>
            </a:r>
            <a:r>
              <a:rPr lang="en-US" sz="1200" dirty="0" smtClean="0"/>
              <a:t> </a:t>
            </a:r>
            <a:r>
              <a:rPr lang="en-US" sz="1200" dirty="0" err="1" smtClean="0"/>
              <a:t>Universitar</a:t>
            </a:r>
            <a:r>
              <a:rPr lang="en-US" sz="1200" dirty="0" smtClean="0"/>
              <a:t> Ramon Y </a:t>
            </a:r>
            <a:r>
              <a:rPr lang="en-US" sz="1200" dirty="0" err="1" smtClean="0"/>
              <a:t>Cajal</a:t>
            </a:r>
            <a:r>
              <a:rPr lang="en-US" sz="1200" dirty="0" smtClean="0"/>
              <a:t>, </a:t>
            </a:r>
            <a:r>
              <a:rPr lang="en-US" sz="1200" dirty="0" err="1" smtClean="0"/>
              <a:t>Universitatea</a:t>
            </a:r>
            <a:r>
              <a:rPr lang="en-US" sz="1200" dirty="0" smtClean="0"/>
              <a:t> </a:t>
            </a:r>
            <a:r>
              <a:rPr lang="en-US" sz="1200" dirty="0" err="1" smtClean="0"/>
              <a:t>Jimenes</a:t>
            </a:r>
            <a:r>
              <a:rPr lang="en-US" sz="1200" dirty="0" smtClean="0"/>
              <a:t> Dias, </a:t>
            </a:r>
            <a:r>
              <a:rPr lang="en-US" sz="1200" dirty="0" err="1" smtClean="0"/>
              <a:t>Spitalul</a:t>
            </a:r>
            <a:r>
              <a:rPr lang="en-US" sz="1200" dirty="0" smtClean="0"/>
              <a:t> </a:t>
            </a:r>
            <a:r>
              <a:rPr lang="en-US" sz="1200" dirty="0" err="1" smtClean="0"/>
              <a:t>Universitar</a:t>
            </a:r>
            <a:r>
              <a:rPr lang="en-US" sz="1200" dirty="0" smtClean="0"/>
              <a:t>  </a:t>
            </a:r>
            <a:r>
              <a:rPr lang="en-US" sz="1200" dirty="0" err="1" smtClean="0"/>
              <a:t>Puerta</a:t>
            </a:r>
            <a:r>
              <a:rPr lang="en-US" sz="1200" dirty="0" smtClean="0"/>
              <a:t> de </a:t>
            </a:r>
            <a:r>
              <a:rPr lang="en-US" sz="1200" dirty="0" err="1" smtClean="0"/>
              <a:t>Hierro</a:t>
            </a:r>
            <a:r>
              <a:rPr lang="en-US" sz="1200" dirty="0" smtClean="0"/>
              <a:t>- </a:t>
            </a:r>
            <a:r>
              <a:rPr lang="en-US" sz="1200" dirty="0" err="1" smtClean="0"/>
              <a:t>Majadahonda</a:t>
            </a:r>
            <a:r>
              <a:rPr lang="en-US" sz="1200" dirty="0" smtClean="0"/>
              <a:t>.</a:t>
            </a:r>
            <a:r>
              <a:rPr lang="ro-RO" sz="1200" dirty="0" smtClean="0"/>
              <a:t> </a:t>
            </a:r>
            <a:r>
              <a:rPr lang="en-US" sz="1200" dirty="0" smtClean="0"/>
              <a:t> </a:t>
            </a:r>
            <a:r>
              <a:rPr lang="ro-RO" sz="1200" dirty="0" smtClean="0"/>
              <a:t>În cadrul acestor vizite a</a:t>
            </a:r>
            <a:r>
              <a:rPr lang="en-US" sz="1200" dirty="0" smtClean="0"/>
              <a:t>u </a:t>
            </a:r>
            <a:r>
              <a:rPr lang="en-US" sz="1200" dirty="0" err="1" smtClean="0"/>
              <a:t>avut</a:t>
            </a:r>
            <a:r>
              <a:rPr lang="en-US" sz="1200" dirty="0" smtClean="0"/>
              <a:t> loc </a:t>
            </a:r>
            <a:r>
              <a:rPr lang="en-US" sz="1200" dirty="0" err="1" smtClean="0"/>
              <a:t>discutii</a:t>
            </a:r>
            <a:r>
              <a:rPr lang="en-US" sz="1200" dirty="0" smtClean="0"/>
              <a:t> </a:t>
            </a:r>
            <a:r>
              <a:rPr lang="en-US" sz="1200" dirty="0" err="1" smtClean="0"/>
              <a:t>privitoare</a:t>
            </a:r>
            <a:r>
              <a:rPr lang="en-US" sz="1200" dirty="0" smtClean="0"/>
              <a:t> la </a:t>
            </a:r>
            <a:r>
              <a:rPr lang="en-US" sz="1200" dirty="0" err="1" smtClean="0"/>
              <a:t>activitatea</a:t>
            </a:r>
            <a:r>
              <a:rPr lang="en-US" sz="1200" dirty="0" smtClean="0"/>
              <a:t> de </a:t>
            </a:r>
            <a:r>
              <a:rPr lang="en-US" sz="1200" dirty="0" err="1" smtClean="0"/>
              <a:t>organizare</a:t>
            </a:r>
            <a:r>
              <a:rPr lang="en-US" sz="1200" dirty="0" smtClean="0"/>
              <a:t> a </a:t>
            </a:r>
            <a:r>
              <a:rPr lang="en-US" sz="1200" dirty="0" err="1" smtClean="0"/>
              <a:t>spitalelor</a:t>
            </a:r>
            <a:r>
              <a:rPr lang="en-US" sz="1200" dirty="0" smtClean="0"/>
              <a:t>, </a:t>
            </a:r>
            <a:r>
              <a:rPr lang="en-US" sz="1200" dirty="0" err="1" smtClean="0"/>
              <a:t>sarcinile</a:t>
            </a:r>
            <a:r>
              <a:rPr lang="en-US" sz="1200" dirty="0" smtClean="0"/>
              <a:t> </a:t>
            </a:r>
            <a:r>
              <a:rPr lang="en-US" sz="1200" dirty="0" err="1" smtClean="0"/>
              <a:t>angajatilor</a:t>
            </a:r>
            <a:r>
              <a:rPr lang="en-US" sz="1200" dirty="0" smtClean="0"/>
              <a:t>, </a:t>
            </a:r>
            <a:r>
              <a:rPr lang="en-US" sz="1200" dirty="0" err="1" smtClean="0"/>
              <a:t>gestionarea</a:t>
            </a:r>
            <a:r>
              <a:rPr lang="en-US" sz="1200" dirty="0" smtClean="0"/>
              <a:t> </a:t>
            </a:r>
            <a:r>
              <a:rPr lang="en-US" sz="1200" dirty="0" err="1" smtClean="0"/>
              <a:t>riscurilor</a:t>
            </a:r>
            <a:r>
              <a:rPr lang="en-US" sz="1200" dirty="0" smtClean="0"/>
              <a:t> </a:t>
            </a:r>
            <a:r>
              <a:rPr lang="en-US" sz="1200" dirty="0" err="1" smtClean="0"/>
              <a:t>sanitare</a:t>
            </a:r>
            <a:r>
              <a:rPr lang="en-US" sz="1200" dirty="0" smtClean="0"/>
              <a:t>, </a:t>
            </a:r>
            <a:r>
              <a:rPr lang="en-US" sz="1200" dirty="0" err="1" smtClean="0"/>
              <a:t>sistemul</a:t>
            </a:r>
            <a:r>
              <a:rPr lang="en-US" sz="1200" dirty="0" smtClean="0"/>
              <a:t> </a:t>
            </a:r>
            <a:r>
              <a:rPr lang="en-US" sz="1200" dirty="0" err="1" smtClean="0"/>
              <a:t>informatic</a:t>
            </a:r>
            <a:r>
              <a:rPr lang="en-US" sz="1200" dirty="0" smtClean="0"/>
              <a:t> existent – </a:t>
            </a:r>
            <a:r>
              <a:rPr lang="en-US" sz="1200" dirty="0" err="1" smtClean="0"/>
              <a:t>programe</a:t>
            </a:r>
            <a:r>
              <a:rPr lang="en-US" sz="1200" dirty="0" smtClean="0"/>
              <a:t> </a:t>
            </a:r>
            <a:r>
              <a:rPr lang="en-US" sz="1200" dirty="0" err="1" smtClean="0"/>
              <a:t>informatice</a:t>
            </a:r>
            <a:r>
              <a:rPr lang="en-US" sz="1200" dirty="0" smtClean="0"/>
              <a:t> </a:t>
            </a:r>
            <a:r>
              <a:rPr lang="en-US" sz="1200" dirty="0" err="1" smtClean="0"/>
              <a:t>utilizate</a:t>
            </a:r>
            <a:r>
              <a:rPr lang="en-US" sz="1200" dirty="0" smtClean="0"/>
              <a:t>, </a:t>
            </a:r>
            <a:r>
              <a:rPr lang="en-US" sz="1200" dirty="0" err="1" smtClean="0"/>
              <a:t>sistemul</a:t>
            </a:r>
            <a:r>
              <a:rPr lang="en-US" sz="1200" dirty="0" smtClean="0"/>
              <a:t> de </a:t>
            </a:r>
            <a:r>
              <a:rPr lang="en-US" sz="1200" dirty="0" err="1" smtClean="0"/>
              <a:t>gestiune</a:t>
            </a:r>
            <a:r>
              <a:rPr lang="en-US" sz="1200" dirty="0" smtClean="0"/>
              <a:t> a </a:t>
            </a:r>
            <a:r>
              <a:rPr lang="en-US" sz="1200" dirty="0" err="1" smtClean="0"/>
              <a:t>incidentelor</a:t>
            </a:r>
            <a:r>
              <a:rPr lang="en-US" sz="1200" dirty="0" smtClean="0"/>
              <a:t>, </a:t>
            </a:r>
            <a:r>
              <a:rPr lang="en-US" sz="1200" dirty="0" err="1" smtClean="0"/>
              <a:t>sursa</a:t>
            </a:r>
            <a:r>
              <a:rPr lang="en-US" sz="1200" dirty="0" smtClean="0"/>
              <a:t> de </a:t>
            </a:r>
            <a:r>
              <a:rPr lang="en-US" sz="1200" dirty="0" err="1" smtClean="0"/>
              <a:t>finantare</a:t>
            </a:r>
            <a:r>
              <a:rPr lang="en-US" sz="1200" dirty="0" smtClean="0"/>
              <a:t>.</a:t>
            </a:r>
            <a:endParaRPr lang="ro-RO" sz="1200" dirty="0"/>
          </a:p>
          <a:p>
            <a:endParaRPr lang="ro-RO" sz="1200" dirty="0"/>
          </a:p>
          <a:p>
            <a:endParaRPr lang="ro-RO" sz="1200" dirty="0"/>
          </a:p>
          <a:p>
            <a:endParaRPr lang="ro-RO" sz="1200" dirty="0"/>
          </a:p>
          <a:p>
            <a:pPr algn="just"/>
            <a:endParaRPr lang="ro-RO" sz="1200" b="1" dirty="0"/>
          </a:p>
          <a:p>
            <a:pPr algn="just"/>
            <a:endParaRPr lang="en-US" sz="1200" i="1" dirty="0"/>
          </a:p>
        </p:txBody>
      </p:sp>
      <p:sp>
        <p:nvSpPr>
          <p:cNvPr id="23" name="Rectangle 22"/>
          <p:cNvSpPr/>
          <p:nvPr/>
        </p:nvSpPr>
        <p:spPr>
          <a:xfrm>
            <a:off x="239486" y="391667"/>
            <a:ext cx="6008914" cy="369332"/>
          </a:xfrm>
          <a:prstGeom prst="rect">
            <a:avLst/>
          </a:prstGeom>
        </p:spPr>
        <p:txBody>
          <a:bodyPr wrap="square">
            <a:spAutoFit/>
          </a:bodyPr>
          <a:lstStyle/>
          <a:p>
            <a:r>
              <a:rPr lang="ro-RO" b="1" i="1" dirty="0">
                <a:effectLst>
                  <a:outerShdw blurRad="38100" dist="38100" dir="2700000" algn="tl">
                    <a:srgbClr val="000000">
                      <a:alpha val="43137"/>
                    </a:srgbClr>
                  </a:outerShdw>
                </a:effectLst>
              </a:rPr>
              <a:t>În al doilea an de implementare </a:t>
            </a:r>
            <a:r>
              <a:rPr lang="ro-RO" b="1" i="1" dirty="0" smtClean="0">
                <a:effectLst>
                  <a:outerShdw blurRad="38100" dist="38100" dir="2700000" algn="tl">
                    <a:srgbClr val="000000">
                      <a:alpha val="43137"/>
                    </a:srgbClr>
                  </a:outerShdw>
                </a:effectLst>
              </a:rPr>
              <a:t>(</a:t>
            </a:r>
            <a:r>
              <a:rPr lang="ro-RO" b="1" i="1" dirty="0">
                <a:effectLst>
                  <a:outerShdw blurRad="38100" dist="38100" dir="2700000" algn="tl">
                    <a:srgbClr val="000000">
                      <a:alpha val="43137"/>
                    </a:srgbClr>
                  </a:outerShdw>
                </a:effectLst>
              </a:rPr>
              <a:t>2011-2012) </a:t>
            </a:r>
            <a:r>
              <a:rPr lang="en-US" b="1" i="1" dirty="0" smtClean="0">
                <a:effectLst>
                  <a:outerShdw blurRad="38100" dist="38100" dir="2700000" algn="tl">
                    <a:srgbClr val="000000">
                      <a:alpha val="43137"/>
                    </a:srgbClr>
                  </a:outerShdw>
                </a:effectLst>
              </a:rPr>
              <a:t>.</a:t>
            </a:r>
            <a:r>
              <a:rPr lang="ro-RO" b="1" i="1" dirty="0" smtClean="0">
                <a:effectLst>
                  <a:outerShdw blurRad="38100" dist="38100" dir="2700000" algn="tl">
                    <a:srgbClr val="000000">
                      <a:alpha val="43137"/>
                    </a:srgbClr>
                  </a:outerShdw>
                </a:effectLst>
              </a:rPr>
              <a:t>.</a:t>
            </a:r>
            <a:r>
              <a:rPr lang="en-US" sz="1600" b="1" i="1" dirty="0" smtClean="0">
                <a:effectLst>
                  <a:outerShdw blurRad="38100" dist="38100" dir="2700000" algn="tl">
                    <a:srgbClr val="000000">
                      <a:alpha val="43137"/>
                    </a:srgbClr>
                  </a:outerShdw>
                </a:effectLst>
              </a:rPr>
              <a:t>.</a:t>
            </a:r>
            <a:endParaRPr lang="ro-RO" sz="1600" b="1" i="1" dirty="0">
              <a:effectLst>
                <a:outerShdw blurRad="38100" dist="38100" dir="2700000" algn="tl">
                  <a:srgbClr val="000000">
                    <a:alpha val="43137"/>
                  </a:srgbClr>
                </a:outerShdw>
              </a:effectLst>
            </a:endParaRPr>
          </a:p>
        </p:txBody>
      </p:sp>
      <p:sp>
        <p:nvSpPr>
          <p:cNvPr id="16" name="Rectangle 15"/>
          <p:cNvSpPr/>
          <p:nvPr/>
        </p:nvSpPr>
        <p:spPr>
          <a:xfrm>
            <a:off x="4572000" y="1361163"/>
            <a:ext cx="4511185" cy="923330"/>
          </a:xfrm>
          <a:prstGeom prst="rect">
            <a:avLst/>
          </a:prstGeom>
        </p:spPr>
        <p:txBody>
          <a:bodyPr wrap="square">
            <a:spAutoFit/>
          </a:bodyPr>
          <a:lstStyle/>
          <a:p>
            <a:pPr algn="ctr"/>
            <a:r>
              <a:rPr lang="ro-RO" b="1" i="1" dirty="0">
                <a:effectLst>
                  <a:outerShdw blurRad="38100" dist="38100" dir="2700000" algn="tl">
                    <a:srgbClr val="000000">
                      <a:alpha val="43137"/>
                    </a:srgbClr>
                  </a:outerShdw>
                </a:effectLst>
              </a:rPr>
              <a:t>Sesiune de training transnațională, organizată în </a:t>
            </a:r>
            <a:r>
              <a:rPr lang="en-US" b="1" i="1" dirty="0" err="1" smtClean="0">
                <a:effectLst>
                  <a:outerShdw blurRad="38100" dist="38100" dir="2700000" algn="tl">
                    <a:srgbClr val="000000">
                      <a:alpha val="43137"/>
                    </a:srgbClr>
                  </a:outerShdw>
                </a:effectLst>
              </a:rPr>
              <a:t>Spania</a:t>
            </a:r>
            <a:r>
              <a:rPr lang="en-US" b="1" i="1" dirty="0" smtClean="0">
                <a:effectLst>
                  <a:outerShdw blurRad="38100" dist="38100" dir="2700000" algn="tl">
                    <a:srgbClr val="000000">
                      <a:alpha val="43137"/>
                    </a:srgbClr>
                  </a:outerShdw>
                </a:effectLst>
              </a:rPr>
              <a:t> </a:t>
            </a:r>
          </a:p>
          <a:p>
            <a:pPr algn="ctr"/>
            <a:r>
              <a:rPr lang="en-US" b="1" i="1" dirty="0" err="1">
                <a:effectLst>
                  <a:outerShdw blurRad="38100" dist="38100" dir="2700000" algn="tl">
                    <a:srgbClr val="000000">
                      <a:alpha val="43137"/>
                    </a:srgbClr>
                  </a:outerShdw>
                </a:effectLst>
              </a:rPr>
              <a:t>m</a:t>
            </a:r>
            <a:r>
              <a:rPr lang="en-US" b="1" i="1" dirty="0" err="1" smtClean="0">
                <a:effectLst>
                  <a:outerShdw blurRad="38100" dist="38100" dir="2700000" algn="tl">
                    <a:srgbClr val="000000">
                      <a:alpha val="43137"/>
                    </a:srgbClr>
                  </a:outerShdw>
                </a:effectLst>
              </a:rPr>
              <a:t>ai</a:t>
            </a:r>
            <a:r>
              <a:rPr lang="en-US" b="1" i="1" dirty="0" smtClean="0">
                <a:effectLst>
                  <a:outerShdw blurRad="38100" dist="38100" dir="2700000" algn="tl">
                    <a:srgbClr val="000000">
                      <a:alpha val="43137"/>
                    </a:srgbClr>
                  </a:outerShdw>
                </a:effectLst>
              </a:rPr>
              <a:t> – </a:t>
            </a:r>
            <a:r>
              <a:rPr lang="en-US" b="1" i="1" dirty="0" err="1" smtClean="0">
                <a:effectLst>
                  <a:outerShdw blurRad="38100" dist="38100" dir="2700000" algn="tl">
                    <a:srgbClr val="000000">
                      <a:alpha val="43137"/>
                    </a:srgbClr>
                  </a:outerShdw>
                </a:effectLst>
              </a:rPr>
              <a:t>aprilie</a:t>
            </a:r>
            <a:r>
              <a:rPr lang="en-US" b="1" i="1" dirty="0" smtClean="0">
                <a:effectLst>
                  <a:outerShdw blurRad="38100" dist="38100" dir="2700000" algn="tl">
                    <a:srgbClr val="000000">
                      <a:alpha val="43137"/>
                    </a:srgbClr>
                  </a:outerShdw>
                </a:effectLst>
              </a:rPr>
              <a:t> 2012</a:t>
            </a:r>
            <a:endParaRPr lang="ro-RO"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715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9196635" y="6"/>
            <a:ext cx="11672" cy="207420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4732763" y="2358629"/>
            <a:ext cx="5021968" cy="3542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TextBox 10"/>
          <p:cNvSpPr txBox="1">
            <a:spLocks noChangeArrowheads="1"/>
          </p:cNvSpPr>
          <p:nvPr/>
        </p:nvSpPr>
        <p:spPr bwMode="auto">
          <a:xfrm>
            <a:off x="64230" y="925418"/>
            <a:ext cx="9132405" cy="1386832"/>
          </a:xfrm>
          <a:prstGeom prst="rect">
            <a:avLst/>
          </a:prstGeom>
          <a:noFill/>
          <a:ln w="9525">
            <a:noFill/>
            <a:miter lim="800000"/>
            <a:headEnd/>
            <a:tailEnd/>
          </a:ln>
        </p:spPr>
        <p:txBody>
          <a:bodyPr wrap="square" lIns="93260" tIns="46630" rIns="93260" bIns="46630">
            <a:spAutoFit/>
          </a:bodyPr>
          <a:lstStyle/>
          <a:p>
            <a:pPr marL="279400" lvl="3" indent="-279400">
              <a:spcBef>
                <a:spcPts val="600"/>
              </a:spcBef>
            </a:pPr>
            <a:r>
              <a:rPr lang="ro-RO" sz="1400" b="1" i="1" dirty="0"/>
              <a:t>Sesiune de training transnațională pentru perfecționarea personalului din unitățile medicale cu rol de </a:t>
            </a:r>
            <a:r>
              <a:rPr lang="ro-RO" sz="1400" b="1" i="1" dirty="0" smtClean="0"/>
              <a:t>tutori,</a:t>
            </a:r>
            <a:r>
              <a:rPr lang="en-US" sz="1400" b="1" i="1" dirty="0" smtClean="0"/>
              <a:t> </a:t>
            </a:r>
            <a:r>
              <a:rPr lang="en-US" sz="1400" b="1" i="1" dirty="0" err="1" smtClean="0">
                <a:solidFill>
                  <a:srgbClr val="000000"/>
                </a:solidFill>
              </a:rPr>
              <a:t>Spania</a:t>
            </a:r>
            <a:r>
              <a:rPr lang="en-US" sz="1400" b="1" i="1" dirty="0" smtClean="0">
                <a:solidFill>
                  <a:srgbClr val="000000"/>
                </a:solidFill>
              </a:rPr>
              <a:t>, </a:t>
            </a:r>
            <a:r>
              <a:rPr lang="ro-RO" sz="1400" b="1" i="1" dirty="0" smtClean="0">
                <a:solidFill>
                  <a:srgbClr val="000000"/>
                </a:solidFill>
              </a:rPr>
              <a:t>mai </a:t>
            </a:r>
            <a:r>
              <a:rPr lang="ro-RO" sz="1400" b="1" i="1" dirty="0">
                <a:solidFill>
                  <a:srgbClr val="000000"/>
                </a:solidFill>
              </a:rPr>
              <a:t>- iunie </a:t>
            </a:r>
            <a:r>
              <a:rPr lang="ro-RO" sz="1400" b="1" i="1" dirty="0" smtClean="0">
                <a:solidFill>
                  <a:srgbClr val="000000"/>
                </a:solidFill>
              </a:rPr>
              <a:t>201</a:t>
            </a:r>
            <a:r>
              <a:rPr lang="en-US" sz="1400" b="1" i="1" dirty="0" smtClean="0">
                <a:solidFill>
                  <a:srgbClr val="000000"/>
                </a:solidFill>
              </a:rPr>
              <a:t>2</a:t>
            </a:r>
            <a:endParaRPr lang="ro-RO" sz="1400" b="1" i="1" dirty="0">
              <a:solidFill>
                <a:srgbClr val="000000"/>
              </a:solidFill>
            </a:endParaRPr>
          </a:p>
          <a:p>
            <a:pPr lvl="1" indent="0">
              <a:lnSpc>
                <a:spcPct val="200000"/>
              </a:lnSpc>
            </a:pPr>
            <a:endParaRPr lang="ro-RO" sz="1400" dirty="0">
              <a:solidFill>
                <a:srgbClr val="000000"/>
              </a:solidFill>
            </a:endParaRPr>
          </a:p>
          <a:p>
            <a:pPr lvl="1" indent="0">
              <a:lnSpc>
                <a:spcPct val="200000"/>
              </a:lnSpc>
            </a:pPr>
            <a:endParaRPr lang="en-US" sz="1400" dirty="0">
              <a:solidFill>
                <a:srgbClr val="000000"/>
              </a:solidFill>
            </a:endParaRPr>
          </a:p>
        </p:txBody>
      </p:sp>
      <p:sp>
        <p:nvSpPr>
          <p:cNvPr id="6" name="Round Same Side Corner Rectangle 5"/>
          <p:cNvSpPr/>
          <p:nvPr/>
        </p:nvSpPr>
        <p:spPr>
          <a:xfrm>
            <a:off x="10260632" y="1988840"/>
            <a:ext cx="45719" cy="8536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6" y="1618834"/>
            <a:ext cx="5270744" cy="5021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6254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sp>
        <p:nvSpPr>
          <p:cNvPr id="2" name="Flowchart: Document 1"/>
          <p:cNvSpPr/>
          <p:nvPr/>
        </p:nvSpPr>
        <p:spPr>
          <a:xfrm flipH="1" flipV="1">
            <a:off x="0" y="1500188"/>
            <a:ext cx="9144000" cy="5357812"/>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94600" y="1857362"/>
            <a:ext cx="8572560" cy="437994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5"/>
          <p:cNvSpPr txBox="1">
            <a:spLocks noChangeArrowheads="1"/>
          </p:cNvSpPr>
          <p:nvPr/>
        </p:nvSpPr>
        <p:spPr bwMode="auto">
          <a:xfrm>
            <a:off x="294600" y="2000250"/>
            <a:ext cx="8710980" cy="4336572"/>
          </a:xfrm>
          <a:prstGeom prst="rect">
            <a:avLst/>
          </a:prstGeom>
          <a:noFill/>
          <a:ln w="9525">
            <a:noFill/>
            <a:miter lim="800000"/>
            <a:headEnd/>
            <a:tailEnd/>
          </a:ln>
        </p:spPr>
        <p:txBody>
          <a:bodyPr wrap="square">
            <a:spAutoFit/>
          </a:bodyPr>
          <a:lstStyle/>
          <a:p>
            <a:endParaRPr lang="en-US" sz="1600" b="1" dirty="0" smtClean="0"/>
          </a:p>
          <a:p>
            <a:endParaRPr lang="en-US" sz="1600" b="1" dirty="0"/>
          </a:p>
          <a:p>
            <a:endParaRPr lang="en-US" sz="1600" b="1" dirty="0" smtClean="0"/>
          </a:p>
          <a:p>
            <a:endParaRPr lang="ro-RO" sz="500" b="1" dirty="0"/>
          </a:p>
          <a:p>
            <a:pPr algn="ctr"/>
            <a:endParaRPr lang="ro-RO" sz="1400" b="1" dirty="0"/>
          </a:p>
          <a:p>
            <a:pPr algn="just">
              <a:lnSpc>
                <a:spcPct val="150000"/>
              </a:lnSpc>
              <a:spcBef>
                <a:spcPts val="613"/>
              </a:spcBef>
            </a:pPr>
            <a:endParaRPr lang="ro-RO" sz="1400" dirty="0" smtClean="0"/>
          </a:p>
          <a:p>
            <a:pPr algn="just">
              <a:lnSpc>
                <a:spcPct val="150000"/>
              </a:lnSpc>
              <a:spcBef>
                <a:spcPts val="613"/>
              </a:spcBef>
            </a:pPr>
            <a:r>
              <a:rPr lang="ro-RO" sz="1400" dirty="0" smtClean="0"/>
              <a:t>În </a:t>
            </a:r>
            <a:r>
              <a:rPr lang="ro-RO" sz="1400" dirty="0"/>
              <a:t>cadrul proiectului, </a:t>
            </a:r>
            <a:r>
              <a:rPr lang="ro-RO" sz="1400" dirty="0" smtClean="0"/>
              <a:t>au fost dezvoltate, </a:t>
            </a:r>
            <a:r>
              <a:rPr lang="ro-RO" sz="1400" dirty="0" smtClean="0"/>
              <a:t>de asemenea, </a:t>
            </a:r>
            <a:r>
              <a:rPr lang="ro-RO" sz="1400" dirty="0"/>
              <a:t>servicii de </a:t>
            </a:r>
            <a:r>
              <a:rPr lang="en-US" sz="1400" dirty="0" err="1"/>
              <a:t>consiliere</a:t>
            </a:r>
            <a:r>
              <a:rPr lang="en-US" sz="1400" dirty="0"/>
              <a:t> </a:t>
            </a:r>
            <a:r>
              <a:rPr lang="en-US" sz="1400" dirty="0" err="1"/>
              <a:t>şi</a:t>
            </a:r>
            <a:r>
              <a:rPr lang="en-US" sz="1400" dirty="0"/>
              <a:t> </a:t>
            </a:r>
            <a:r>
              <a:rPr lang="en-US" sz="1400" dirty="0" err="1"/>
              <a:t>orientare</a:t>
            </a:r>
            <a:r>
              <a:rPr lang="en-US" sz="1400" dirty="0"/>
              <a:t> </a:t>
            </a:r>
            <a:r>
              <a:rPr lang="en-US" sz="1400" dirty="0" err="1"/>
              <a:t>profesională</a:t>
            </a:r>
            <a:r>
              <a:rPr lang="en-US" sz="1400" dirty="0"/>
              <a:t> </a:t>
            </a:r>
            <a:r>
              <a:rPr lang="en-US" sz="1400" dirty="0" err="1"/>
              <a:t>pentru</a:t>
            </a:r>
            <a:r>
              <a:rPr lang="en-US" sz="1400" dirty="0"/>
              <a:t> </a:t>
            </a:r>
            <a:r>
              <a:rPr lang="ro-RO" sz="1400" dirty="0" smtClean="0"/>
              <a:t>500 de elevi din </a:t>
            </a:r>
            <a:r>
              <a:rPr lang="ro-RO" sz="1400" dirty="0"/>
              <a:t>grupul țintă al proiectului. </a:t>
            </a:r>
            <a:r>
              <a:rPr lang="ro-RO" sz="1400" dirty="0" smtClean="0"/>
              <a:t>Programul </a:t>
            </a:r>
            <a:r>
              <a:rPr lang="ro-RO" sz="1400" dirty="0"/>
              <a:t>de consiliere și orientare profesională, </a:t>
            </a:r>
            <a:r>
              <a:rPr lang="ro-RO" sz="1400" dirty="0" smtClean="0"/>
              <a:t>a urmărit:</a:t>
            </a:r>
          </a:p>
          <a:p>
            <a:pPr>
              <a:lnSpc>
                <a:spcPct val="200000"/>
              </a:lnSpc>
              <a:buFont typeface="Wingdings" pitchFamily="2" charset="2"/>
              <a:buChar char="Ø"/>
            </a:pPr>
            <a:r>
              <a:rPr lang="ro-RO" sz="1400" dirty="0" smtClean="0"/>
              <a:t> </a:t>
            </a:r>
            <a:r>
              <a:rPr lang="en-US" sz="1400" b="1" dirty="0" err="1"/>
              <a:t>informarea</a:t>
            </a:r>
            <a:r>
              <a:rPr lang="en-US" sz="1400" b="1" dirty="0"/>
              <a:t> </a:t>
            </a:r>
            <a:r>
              <a:rPr lang="ro-RO" sz="1400" b="1" dirty="0"/>
              <a:t>elevilor </a:t>
            </a:r>
            <a:r>
              <a:rPr lang="en-US" sz="1400" dirty="0" err="1"/>
              <a:t>asupra</a:t>
            </a:r>
            <a:r>
              <a:rPr lang="en-US" sz="1400" dirty="0"/>
              <a:t> </a:t>
            </a:r>
            <a:r>
              <a:rPr lang="en-US" sz="1400" dirty="0" err="1"/>
              <a:t>problemelor</a:t>
            </a:r>
            <a:r>
              <a:rPr lang="en-US" sz="1400" dirty="0"/>
              <a:t> </a:t>
            </a:r>
            <a:r>
              <a:rPr lang="en-US" sz="1400" dirty="0" err="1"/>
              <a:t>specifice</a:t>
            </a:r>
            <a:r>
              <a:rPr lang="en-US" sz="1400" dirty="0"/>
              <a:t> </a:t>
            </a:r>
            <a:r>
              <a:rPr lang="en-US" sz="1400" dirty="0" err="1"/>
              <a:t>dezvoltarii</a:t>
            </a:r>
            <a:r>
              <a:rPr lang="en-US" sz="1400" dirty="0"/>
              <a:t> </a:t>
            </a:r>
            <a:r>
              <a:rPr lang="en-US" sz="1400" dirty="0" err="1"/>
              <a:t>carierei</a:t>
            </a:r>
            <a:r>
              <a:rPr lang="en-US" sz="1400" dirty="0"/>
              <a:t> </a:t>
            </a:r>
            <a:r>
              <a:rPr lang="en-US" sz="1400" dirty="0" err="1"/>
              <a:t>profesionale</a:t>
            </a:r>
            <a:r>
              <a:rPr lang="en-US" sz="1400" dirty="0"/>
              <a:t>, </a:t>
            </a:r>
            <a:r>
              <a:rPr lang="en-US" sz="1400" dirty="0" err="1"/>
              <a:t>specificului</a:t>
            </a:r>
            <a:r>
              <a:rPr lang="en-US" sz="1400" dirty="0"/>
              <a:t> </a:t>
            </a:r>
            <a:r>
              <a:rPr lang="en-US" sz="1400" dirty="0" err="1"/>
              <a:t>meseriei</a:t>
            </a:r>
            <a:r>
              <a:rPr lang="en-US" sz="1400" dirty="0"/>
              <a:t> de </a:t>
            </a:r>
            <a:r>
              <a:rPr lang="en-US" sz="1400" dirty="0" err="1"/>
              <a:t>asistent</a:t>
            </a:r>
            <a:r>
              <a:rPr lang="en-US" sz="1400" dirty="0"/>
              <a:t> medical </a:t>
            </a:r>
            <a:r>
              <a:rPr lang="en-US" sz="1400" dirty="0" err="1"/>
              <a:t>si</a:t>
            </a:r>
            <a:r>
              <a:rPr lang="en-US" sz="1400" dirty="0"/>
              <a:t> </a:t>
            </a:r>
            <a:r>
              <a:rPr lang="en-US" sz="1400" dirty="0" err="1"/>
              <a:t>solicitarilor</a:t>
            </a:r>
            <a:r>
              <a:rPr lang="en-US" sz="1400" dirty="0"/>
              <a:t> </a:t>
            </a:r>
            <a:r>
              <a:rPr lang="en-US" sz="1400" dirty="0" err="1"/>
              <a:t>acesteia</a:t>
            </a:r>
            <a:r>
              <a:rPr lang="en-US" sz="1400" dirty="0"/>
              <a:t>;</a:t>
            </a:r>
          </a:p>
          <a:p>
            <a:pPr>
              <a:lnSpc>
                <a:spcPct val="200000"/>
              </a:lnSpc>
              <a:buFont typeface="Wingdings" pitchFamily="2" charset="2"/>
              <a:buChar char="Ø"/>
            </a:pPr>
            <a:r>
              <a:rPr lang="ro-RO" sz="1400" dirty="0"/>
              <a:t>  </a:t>
            </a:r>
            <a:r>
              <a:rPr lang="en-US" sz="1400" b="1" dirty="0" err="1"/>
              <a:t>diagnoza</a:t>
            </a:r>
            <a:r>
              <a:rPr lang="en-US" sz="1400" b="1" dirty="0"/>
              <a:t> </a:t>
            </a:r>
            <a:r>
              <a:rPr lang="en-US" sz="1400" b="1" dirty="0" err="1"/>
              <a:t>aptitudinilor</a:t>
            </a:r>
            <a:r>
              <a:rPr lang="en-US" sz="1400" b="1" dirty="0"/>
              <a:t> </a:t>
            </a:r>
            <a:r>
              <a:rPr lang="en-US" sz="1400" b="1" dirty="0" err="1"/>
              <a:t>si</a:t>
            </a:r>
            <a:r>
              <a:rPr lang="en-US" sz="1400" b="1" dirty="0"/>
              <a:t> </a:t>
            </a:r>
            <a:r>
              <a:rPr lang="en-US" sz="1400" b="1" dirty="0" err="1"/>
              <a:t>capacitatilor</a:t>
            </a:r>
            <a:r>
              <a:rPr lang="en-US" sz="1400" b="1" dirty="0"/>
              <a:t> </a:t>
            </a:r>
            <a:r>
              <a:rPr lang="en-US" sz="1400" b="1" dirty="0" err="1"/>
              <a:t>elevilor</a:t>
            </a:r>
            <a:r>
              <a:rPr lang="en-US" sz="1400" b="1" dirty="0"/>
              <a:t> </a:t>
            </a:r>
            <a:r>
              <a:rPr lang="en-US" sz="1400" dirty="0" err="1"/>
              <a:t>pentru</a:t>
            </a:r>
            <a:r>
              <a:rPr lang="en-US" sz="1400" dirty="0"/>
              <a:t> </a:t>
            </a:r>
            <a:r>
              <a:rPr lang="en-US" sz="1400" dirty="0" err="1"/>
              <a:t>aceasta</a:t>
            </a:r>
            <a:r>
              <a:rPr lang="en-US" sz="1400" dirty="0"/>
              <a:t> </a:t>
            </a:r>
            <a:r>
              <a:rPr lang="en-US" sz="1400" dirty="0" err="1"/>
              <a:t>meserie</a:t>
            </a:r>
            <a:r>
              <a:rPr lang="en-US" sz="1400" dirty="0"/>
              <a:t>;</a:t>
            </a:r>
          </a:p>
          <a:p>
            <a:pPr>
              <a:lnSpc>
                <a:spcPct val="200000"/>
              </a:lnSpc>
              <a:buFont typeface="Wingdings" pitchFamily="2" charset="2"/>
              <a:buChar char="Ø"/>
            </a:pPr>
            <a:r>
              <a:rPr lang="ro-RO" sz="1400" dirty="0"/>
              <a:t> </a:t>
            </a:r>
            <a:r>
              <a:rPr lang="en-US" sz="1400" b="1" dirty="0" err="1"/>
              <a:t>orientarea</a:t>
            </a:r>
            <a:r>
              <a:rPr lang="en-US" sz="1400" b="1" dirty="0"/>
              <a:t> </a:t>
            </a:r>
            <a:r>
              <a:rPr lang="en-US" sz="1400" b="1" dirty="0" err="1"/>
              <a:t>si</a:t>
            </a:r>
            <a:r>
              <a:rPr lang="en-US" sz="1400" b="1" dirty="0"/>
              <a:t> </a:t>
            </a:r>
            <a:r>
              <a:rPr lang="en-US" sz="1400" b="1" dirty="0" err="1"/>
              <a:t>consilierea</a:t>
            </a:r>
            <a:r>
              <a:rPr lang="en-US" sz="1400" b="1" dirty="0"/>
              <a:t> in </a:t>
            </a:r>
            <a:r>
              <a:rPr lang="en-US" sz="1400" b="1" dirty="0" err="1"/>
              <a:t>meserie</a:t>
            </a:r>
            <a:r>
              <a:rPr lang="en-US" sz="1400" dirty="0"/>
              <a:t>, conform </a:t>
            </a:r>
            <a:r>
              <a:rPr lang="en-US" sz="1400" dirty="0" err="1"/>
              <a:t>aptitudinilor</a:t>
            </a:r>
            <a:r>
              <a:rPr lang="en-US" sz="1400" dirty="0"/>
              <a:t> </a:t>
            </a:r>
            <a:r>
              <a:rPr lang="en-US" sz="1400" dirty="0" err="1"/>
              <a:t>si</a:t>
            </a:r>
            <a:r>
              <a:rPr lang="en-US" sz="1400" dirty="0"/>
              <a:t> </a:t>
            </a:r>
            <a:r>
              <a:rPr lang="en-US" sz="1400" dirty="0" err="1"/>
              <a:t>intereselor</a:t>
            </a:r>
            <a:r>
              <a:rPr lang="en-US" sz="1400" dirty="0"/>
              <a:t> </a:t>
            </a:r>
            <a:r>
              <a:rPr lang="en-US" sz="1400" dirty="0" err="1"/>
              <a:t>elevilor</a:t>
            </a:r>
            <a:r>
              <a:rPr lang="ro-RO" sz="1400" dirty="0" smtClean="0"/>
              <a:t>.</a:t>
            </a:r>
            <a:endParaRPr lang="ro-RO" sz="1400" dirty="0"/>
          </a:p>
          <a:p>
            <a:pPr>
              <a:lnSpc>
                <a:spcPct val="120000"/>
              </a:lnSpc>
            </a:pPr>
            <a:endParaRPr lang="ro-RO" sz="1400" dirty="0"/>
          </a:p>
          <a:p>
            <a:endParaRPr lang="ro-RO" sz="700" i="1" dirty="0"/>
          </a:p>
        </p:txBody>
      </p:sp>
      <p:sp>
        <p:nvSpPr>
          <p:cNvPr id="3" name="Rectangle 2"/>
          <p:cNvSpPr/>
          <p:nvPr/>
        </p:nvSpPr>
        <p:spPr>
          <a:xfrm>
            <a:off x="3693675" y="2059874"/>
            <a:ext cx="5311905" cy="923330"/>
          </a:xfrm>
          <a:prstGeom prst="rect">
            <a:avLst/>
          </a:prstGeom>
        </p:spPr>
        <p:txBody>
          <a:bodyPr wrap="square">
            <a:spAutoFit/>
          </a:bodyPr>
          <a:lstStyle/>
          <a:p>
            <a:pPr>
              <a:defRPr/>
            </a:pPr>
            <a:r>
              <a:rPr lang="en-US" b="1" i="1" dirty="0" smtClean="0">
                <a:effectLst>
                  <a:outerShdw blurRad="38100" dist="38100" dir="2700000" algn="tl">
                    <a:srgbClr val="C0C0C0"/>
                  </a:outerShdw>
                </a:effectLst>
              </a:rPr>
              <a:t>	</a:t>
            </a:r>
            <a:r>
              <a:rPr lang="ro-RO" b="1" i="1" dirty="0" smtClean="0">
                <a:effectLst>
                  <a:outerShdw blurRad="38100" dist="38100" dir="2700000" algn="tl">
                    <a:srgbClr val="C0C0C0"/>
                  </a:outerShdw>
                </a:effectLst>
              </a:rPr>
              <a:t>PROGRESUL </a:t>
            </a:r>
            <a:r>
              <a:rPr lang="ro-RO" b="1" i="1" dirty="0">
                <a:effectLst>
                  <a:outerShdw blurRad="38100" dist="38100" dir="2700000" algn="tl">
                    <a:srgbClr val="C0C0C0"/>
                  </a:outerShdw>
                </a:effectLst>
              </a:rPr>
              <a:t>PROIECTULUI...</a:t>
            </a:r>
          </a:p>
          <a:p>
            <a:pPr>
              <a:defRPr/>
            </a:pPr>
            <a:r>
              <a:rPr lang="ro-RO" b="1" i="1" dirty="0">
                <a:effectLst>
                  <a:outerShdw blurRad="38100" dist="38100" dir="2700000" algn="tl">
                    <a:srgbClr val="C0C0C0"/>
                  </a:outerShdw>
                </a:effectLst>
              </a:rPr>
              <a:t>III. PROGRAM DE ORIENTARE ȘI CONSILIERE PROFESIONALĂ PENTRU ELEVI</a:t>
            </a:r>
          </a:p>
        </p:txBody>
      </p:sp>
      <p:pic>
        <p:nvPicPr>
          <p:cNvPr id="11" name="Picture 2" descr="Banda sigle 2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78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43" name="Picture 2" descr="D:\paul\OAMMR_ 57946\logo 57946\Banda sigle OAMMR NOU.jpg"/>
          <p:cNvPicPr>
            <a:picLocks noChangeAspect="1" noChangeArrowheads="1"/>
          </p:cNvPicPr>
          <p:nvPr/>
        </p:nvPicPr>
        <p:blipFill>
          <a:blip r:embed="rId3"/>
          <a:srcRect/>
          <a:stretch>
            <a:fillRect/>
          </a:stretch>
        </p:blipFill>
        <p:spPr bwMode="auto">
          <a:xfrm>
            <a:off x="0" y="1589"/>
            <a:ext cx="9247935" cy="993775"/>
          </a:xfrm>
          <a:prstGeom prst="rect">
            <a:avLst/>
          </a:prstGeom>
          <a:noFill/>
          <a:ln w="9525">
            <a:noFill/>
            <a:miter lim="800000"/>
            <a:headEnd/>
            <a:tailEnd/>
          </a:ln>
        </p:spPr>
      </p:pic>
      <p:pic>
        <p:nvPicPr>
          <p:cNvPr id="15" name="Picture 14"/>
          <p:cNvPicPr>
            <a:picLocks noChangeAspect="1"/>
          </p:cNvPicPr>
          <p:nvPr/>
        </p:nvPicPr>
        <p:blipFill>
          <a:blip r:embed="rId4" cstate="print">
            <a:extLst/>
          </a:blip>
          <a:stretch>
            <a:fillRect/>
          </a:stretch>
        </p:blipFill>
        <p:spPr>
          <a:xfrm>
            <a:off x="251520" y="1795798"/>
            <a:ext cx="4896544" cy="3793441"/>
          </a:xfrm>
          <a:prstGeom prst="rect">
            <a:avLst/>
          </a:prstGeom>
          <a:effectLst>
            <a:glow rad="101600">
              <a:schemeClr val="accent3">
                <a:satMod val="175000"/>
                <a:alpha val="40000"/>
              </a:schemeClr>
            </a:glow>
            <a:outerShdw blurRad="152400" dist="317500" dir="5400000" sx="90000" sy="-19000" rotWithShape="0">
              <a:prstClr val="black">
                <a:alpha val="15000"/>
              </a:prstClr>
            </a:outerShdw>
          </a:effectLst>
          <a:scene3d>
            <a:camera prst="perspectiveContrastingRightFacing">
              <a:rot lat="623785" lon="20400000" rev="213211"/>
            </a:camera>
            <a:lightRig rig="threePt" dir="t"/>
          </a:scene3d>
        </p:spPr>
      </p:pic>
      <p:pic>
        <p:nvPicPr>
          <p:cNvPr id="16" name="Picture 15"/>
          <p:cNvPicPr>
            <a:picLocks noChangeAspect="1"/>
          </p:cNvPicPr>
          <p:nvPr/>
        </p:nvPicPr>
        <p:blipFill>
          <a:blip r:embed="rId5" cstate="print">
            <a:extLst/>
          </a:blip>
          <a:stretch>
            <a:fillRect/>
          </a:stretch>
        </p:blipFill>
        <p:spPr>
          <a:xfrm>
            <a:off x="4429333" y="1770013"/>
            <a:ext cx="4385845" cy="3783877"/>
          </a:xfrm>
          <a:prstGeom prst="rect">
            <a:avLst/>
          </a:prstGeom>
          <a:effectLst>
            <a:glow rad="139700">
              <a:schemeClr val="accent3">
                <a:satMod val="175000"/>
                <a:alpha val="40000"/>
              </a:schemeClr>
            </a:glow>
            <a:outerShdw blurRad="152400" dist="317500" dir="5400000" sx="90000" sy="-19000" rotWithShape="0">
              <a:prstClr val="black">
                <a:alpha val="15000"/>
              </a:prstClr>
            </a:outerShdw>
          </a:effectLst>
          <a:scene3d>
            <a:camera prst="perspectiveHeroicExtremeLeftFacing">
              <a:rot lat="487347" lon="600000" rev="21425485"/>
            </a:camera>
            <a:lightRig rig="threePt" dir="t"/>
          </a:scene3d>
        </p:spPr>
      </p:pic>
      <p:sp>
        <p:nvSpPr>
          <p:cNvPr id="22" name="TextBox 21"/>
          <p:cNvSpPr txBox="1"/>
          <p:nvPr/>
        </p:nvSpPr>
        <p:spPr>
          <a:xfrm>
            <a:off x="596459" y="6075374"/>
            <a:ext cx="8651476" cy="461665"/>
          </a:xfrm>
          <a:prstGeom prst="rect">
            <a:avLst/>
          </a:prstGeom>
          <a:noFill/>
        </p:spPr>
        <p:txBody>
          <a:bodyPr wrap="square" rtlCol="0">
            <a:spAutoFit/>
          </a:bodyPr>
          <a:lstStyle/>
          <a:p>
            <a:r>
              <a:rPr lang="ro-RO" sz="1200" b="1" i="1" dirty="0" smtClean="0"/>
              <a:t>Sesiune de orientare și consiliere profesională organizată pentru elevii din grupul țintă de la</a:t>
            </a:r>
          </a:p>
          <a:p>
            <a:r>
              <a:rPr lang="ro-RO" sz="1200" b="1" i="1" dirty="0" smtClean="0"/>
              <a:t> Colegiul de Științe Grigore Antipa, Brașov, mai 2011</a:t>
            </a:r>
            <a:endParaRPr lang="en-US" sz="1200" b="1" i="1" dirty="0"/>
          </a:p>
        </p:txBody>
      </p:sp>
      <p:sp>
        <p:nvSpPr>
          <p:cNvPr id="24" name="Rectangle 23"/>
          <p:cNvSpPr/>
          <p:nvPr/>
        </p:nvSpPr>
        <p:spPr>
          <a:xfrm>
            <a:off x="-214240" y="990600"/>
            <a:ext cx="9572479" cy="371170"/>
          </a:xfrm>
          <a:prstGeom prst="rect">
            <a:avLst/>
          </a:prstGeom>
        </p:spPr>
        <p:txBody>
          <a:bodyPr wrap="square" lIns="93260" tIns="46630" rIns="93260" bIns="46630">
            <a:spAutoFit/>
          </a:bodyPr>
          <a:lstStyle/>
          <a:p>
            <a:pPr algn="ctr">
              <a:defRPr/>
            </a:pPr>
            <a:r>
              <a:rPr lang="ro-RO" b="1" i="1" dirty="0">
                <a:effectLst>
                  <a:outerShdw blurRad="38100" dist="38100" dir="2700000" algn="tl">
                    <a:srgbClr val="C0C0C0"/>
                  </a:outerShdw>
                </a:effectLst>
              </a:rPr>
              <a:t>Desfășurarea programului de orientare și consiliere profesională pentru elevi</a:t>
            </a:r>
          </a:p>
        </p:txBody>
      </p:sp>
    </p:spTree>
    <p:extLst>
      <p:ext uri="{BB962C8B-B14F-4D97-AF65-F5344CB8AC3E}">
        <p14:creationId xmlns:p14="http://schemas.microsoft.com/office/powerpoint/2010/main" val="285678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ocument 1"/>
          <p:cNvSpPr/>
          <p:nvPr/>
        </p:nvSpPr>
        <p:spPr>
          <a:xfrm flipH="1" flipV="1">
            <a:off x="2700338" y="1393826"/>
            <a:ext cx="6445250" cy="5464172"/>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915816" y="1555383"/>
            <a:ext cx="6027640" cy="501339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TextBox 5"/>
          <p:cNvSpPr txBox="1">
            <a:spLocks noChangeArrowheads="1"/>
          </p:cNvSpPr>
          <p:nvPr/>
        </p:nvSpPr>
        <p:spPr bwMode="auto">
          <a:xfrm>
            <a:off x="2915815" y="2564904"/>
            <a:ext cx="6129945" cy="4403043"/>
          </a:xfrm>
          <a:prstGeom prst="rect">
            <a:avLst/>
          </a:prstGeom>
          <a:noFill/>
          <a:ln w="9525">
            <a:noFill/>
            <a:miter lim="800000"/>
            <a:headEnd/>
            <a:tailEnd/>
          </a:ln>
        </p:spPr>
        <p:txBody>
          <a:bodyPr wrap="square" lIns="93260" tIns="46630" rIns="93260" bIns="46630">
            <a:spAutoFit/>
          </a:bodyPr>
          <a:lstStyle/>
          <a:p>
            <a:pPr algn="just">
              <a:lnSpc>
                <a:spcPct val="150000"/>
              </a:lnSpc>
              <a:spcBef>
                <a:spcPts val="613"/>
              </a:spcBef>
              <a:defRPr/>
            </a:pPr>
            <a:r>
              <a:rPr lang="en-US" sz="1200" dirty="0" err="1"/>
              <a:t>Campanii</a:t>
            </a:r>
            <a:r>
              <a:rPr lang="ro-RO" sz="1200" dirty="0"/>
              <a:t>le</a:t>
            </a:r>
            <a:r>
              <a:rPr lang="en-US" sz="1200" dirty="0"/>
              <a:t> de </a:t>
            </a:r>
            <a:r>
              <a:rPr lang="en-US" sz="1200" dirty="0" err="1"/>
              <a:t>informare</a:t>
            </a:r>
            <a:r>
              <a:rPr lang="en-US" sz="1200" dirty="0"/>
              <a:t>/</a:t>
            </a:r>
            <a:r>
              <a:rPr lang="en-US" sz="1200" dirty="0" err="1"/>
              <a:t>conştientizare</a:t>
            </a:r>
            <a:r>
              <a:rPr lang="en-US" sz="1200" dirty="0"/>
              <a:t>/ </a:t>
            </a:r>
            <a:r>
              <a:rPr lang="en-US" sz="1200" dirty="0" err="1"/>
              <a:t>mediatizare</a:t>
            </a:r>
            <a:r>
              <a:rPr lang="en-US" sz="1200" dirty="0"/>
              <a:t> a </a:t>
            </a:r>
            <a:r>
              <a:rPr lang="en-US" sz="1200" dirty="0" err="1"/>
              <a:t>posibilit</a:t>
            </a:r>
            <a:r>
              <a:rPr lang="ro-RO" sz="1200" dirty="0"/>
              <a:t>ăț</a:t>
            </a:r>
            <a:r>
              <a:rPr lang="en-US" sz="1200" dirty="0" err="1"/>
              <a:t>ilor</a:t>
            </a:r>
            <a:r>
              <a:rPr lang="en-US" sz="1200" dirty="0"/>
              <a:t> de </a:t>
            </a:r>
            <a:r>
              <a:rPr lang="en-US" sz="1200" dirty="0" err="1"/>
              <a:t>inser</a:t>
            </a:r>
            <a:r>
              <a:rPr lang="ro-RO" sz="1200" dirty="0"/>
              <a:t>ți</a:t>
            </a:r>
            <a:r>
              <a:rPr lang="en-US" sz="1200" dirty="0"/>
              <a:t>e a </a:t>
            </a:r>
            <a:r>
              <a:rPr lang="en-US" sz="1200" dirty="0" err="1"/>
              <a:t>absolven</a:t>
            </a:r>
            <a:r>
              <a:rPr lang="ro-RO" sz="1200" dirty="0"/>
              <a:t>ți</a:t>
            </a:r>
            <a:r>
              <a:rPr lang="en-US" sz="1200" dirty="0" err="1"/>
              <a:t>lor</a:t>
            </a:r>
            <a:r>
              <a:rPr lang="en-US" sz="1200" dirty="0"/>
              <a:t> de </a:t>
            </a:r>
            <a:r>
              <a:rPr lang="ro-RO" sz="1200" dirty="0"/>
              <a:t>ș</a:t>
            </a:r>
            <a:r>
              <a:rPr lang="en-US" sz="1200" dirty="0"/>
              <a:t>coli cu </a:t>
            </a:r>
            <a:r>
              <a:rPr lang="en-US" sz="1200" dirty="0" err="1"/>
              <a:t>profil</a:t>
            </a:r>
            <a:r>
              <a:rPr lang="en-US" sz="1200" dirty="0"/>
              <a:t> </a:t>
            </a:r>
            <a:r>
              <a:rPr lang="en-US" sz="1200" dirty="0" err="1"/>
              <a:t>sanitar</a:t>
            </a:r>
            <a:r>
              <a:rPr lang="en-US" sz="1200" dirty="0"/>
              <a:t> </a:t>
            </a:r>
            <a:r>
              <a:rPr lang="en-US" sz="1200" dirty="0" err="1"/>
              <a:t>pe</a:t>
            </a:r>
            <a:r>
              <a:rPr lang="en-US" sz="1200" dirty="0"/>
              <a:t> </a:t>
            </a:r>
            <a:r>
              <a:rPr lang="en-US" sz="1200" dirty="0" err="1"/>
              <a:t>pia</a:t>
            </a:r>
            <a:r>
              <a:rPr lang="ro-RO" sz="1200" dirty="0"/>
              <a:t>ț</a:t>
            </a:r>
            <a:r>
              <a:rPr lang="en-US" sz="1200" dirty="0"/>
              <a:t>a </a:t>
            </a:r>
            <a:r>
              <a:rPr lang="en-US" sz="1200" dirty="0" err="1"/>
              <a:t>muncii</a:t>
            </a:r>
            <a:r>
              <a:rPr lang="ro-RO" sz="1200" dirty="0"/>
              <a:t>, </a:t>
            </a:r>
            <a:r>
              <a:rPr lang="ro-RO" sz="1200" dirty="0" smtClean="0"/>
              <a:t>organizate în </a:t>
            </a:r>
            <a:r>
              <a:rPr lang="ro-RO" sz="1200" dirty="0"/>
              <a:t>cadrul proiectului</a:t>
            </a:r>
            <a:r>
              <a:rPr lang="ro-RO" sz="1200" dirty="0" smtClean="0"/>
              <a:t>,</a:t>
            </a:r>
            <a:r>
              <a:rPr lang="en-US" sz="1200" dirty="0" smtClean="0"/>
              <a:t>    </a:t>
            </a:r>
            <a:r>
              <a:rPr lang="ro-RO" sz="1200" dirty="0" smtClean="0"/>
              <a:t> </a:t>
            </a:r>
            <a:r>
              <a:rPr lang="ro-RO" sz="1200" dirty="0"/>
              <a:t>s-au desfășurat in </a:t>
            </a:r>
            <a:r>
              <a:rPr lang="ro-RO" sz="1200" dirty="0" smtClean="0"/>
              <a:t>cursul anului scolar 2011-2012 si 2012-2013  </a:t>
            </a:r>
            <a:r>
              <a:rPr lang="ro-RO" sz="1200" dirty="0"/>
              <a:t>la </a:t>
            </a:r>
            <a:r>
              <a:rPr lang="ro-RO" sz="1200" dirty="0" smtClean="0"/>
              <a:t>toate scolile sanitare implicate in recrutarea elevilor in grupul tinta. </a:t>
            </a:r>
            <a:endParaRPr lang="ro-RO" sz="1200" dirty="0"/>
          </a:p>
          <a:p>
            <a:pPr algn="just">
              <a:lnSpc>
                <a:spcPct val="150000"/>
              </a:lnSpc>
              <a:spcBef>
                <a:spcPts val="613"/>
              </a:spcBef>
              <a:defRPr/>
            </a:pPr>
            <a:r>
              <a:rPr lang="ro-RO" sz="1200" dirty="0" smtClean="0"/>
              <a:t>Campaniile de </a:t>
            </a:r>
            <a:r>
              <a:rPr lang="ro-RO" sz="1200" dirty="0"/>
              <a:t>informare </a:t>
            </a:r>
            <a:r>
              <a:rPr lang="ro-RO" sz="1200" dirty="0" smtClean="0"/>
              <a:t>au oferit elevilor </a:t>
            </a:r>
            <a:r>
              <a:rPr lang="ro-RO" sz="1200" dirty="0"/>
              <a:t>școlilor postliceale sanitare </a:t>
            </a:r>
            <a:r>
              <a:rPr lang="ro-RO" sz="1200" dirty="0" smtClean="0"/>
              <a:t>ocazia să </a:t>
            </a:r>
            <a:r>
              <a:rPr lang="ro-RO" sz="1200" dirty="0"/>
              <a:t>se informeze </a:t>
            </a:r>
            <a:r>
              <a:rPr lang="ro-RO" sz="1200" dirty="0" smtClean="0"/>
              <a:t>asupra </a:t>
            </a:r>
            <a:r>
              <a:rPr lang="ro-RO" sz="1200" i="1" dirty="0" smtClean="0"/>
              <a:t>oportunităților </a:t>
            </a:r>
            <a:r>
              <a:rPr lang="ro-RO" sz="1200" i="1" dirty="0"/>
              <a:t>existente de facilitare a tranziției de la statutul de elev al unei școli cu profil sanitar la acela de asistent medical, angajat al unei unități medicale. </a:t>
            </a:r>
            <a:r>
              <a:rPr lang="ro-RO" sz="1200" dirty="0"/>
              <a:t>Toate oportunitățile oferite elevilor sunt esențiale în contextul actual al unei piețe a muncii extrem de competitive și dinamice, creându-se premisele facilitării tranziției de la statul de elev al unei școli cu profil sanitar la acela de asistent medical, angajat al unei unități medicale.</a:t>
            </a:r>
            <a:endParaRPr lang="ro-RO" sz="1200" i="1" dirty="0">
              <a:effectLst>
                <a:outerShdw blurRad="38100" dist="38100" dir="2700000" algn="tl">
                  <a:srgbClr val="C0C0C0"/>
                </a:outerShdw>
              </a:effectLst>
            </a:endParaRPr>
          </a:p>
          <a:p>
            <a:pPr algn="just">
              <a:lnSpc>
                <a:spcPct val="150000"/>
              </a:lnSpc>
              <a:spcBef>
                <a:spcPts val="613"/>
              </a:spcBef>
              <a:buFont typeface="Wingdings" pitchFamily="2" charset="2"/>
              <a:buChar char="Ø"/>
              <a:defRPr/>
            </a:pPr>
            <a:r>
              <a:rPr lang="ro-RO" sz="1200" dirty="0"/>
              <a:t> </a:t>
            </a:r>
            <a:r>
              <a:rPr lang="ro-RO" sz="1200" dirty="0" smtClean="0"/>
              <a:t>Materialele </a:t>
            </a:r>
            <a:r>
              <a:rPr lang="ro-RO" sz="1200" dirty="0"/>
              <a:t>oferite în cadrul campaniei </a:t>
            </a:r>
            <a:r>
              <a:rPr lang="ro-RO" sz="1200" dirty="0" smtClean="0"/>
              <a:t>au țintit către conștientizarea importanței </a:t>
            </a:r>
            <a:r>
              <a:rPr lang="ro-RO" sz="1200" dirty="0"/>
              <a:t>și </a:t>
            </a:r>
            <a:r>
              <a:rPr lang="ro-RO" sz="1200" dirty="0" smtClean="0"/>
              <a:t>nevoii </a:t>
            </a:r>
            <a:r>
              <a:rPr lang="ro-RO" sz="1200" dirty="0"/>
              <a:t>de pregătire practică într-o unitate medicală în vederea adaptării viitorilor absolvenți ai școlilor cu profil sanitar la cerințele pieței muncii din sectorul sănătății.</a:t>
            </a:r>
          </a:p>
          <a:p>
            <a:pPr algn="just">
              <a:defRPr/>
            </a:pPr>
            <a:endParaRPr lang="en-US" dirty="0"/>
          </a:p>
        </p:txBody>
      </p:sp>
      <p:sp>
        <p:nvSpPr>
          <p:cNvPr id="21" name="Rectangle 20"/>
          <p:cNvSpPr/>
          <p:nvPr/>
        </p:nvSpPr>
        <p:spPr>
          <a:xfrm>
            <a:off x="94582" y="304800"/>
            <a:ext cx="8949292" cy="586613"/>
          </a:xfrm>
          <a:prstGeom prst="rect">
            <a:avLst/>
          </a:prstGeom>
        </p:spPr>
        <p:txBody>
          <a:bodyPr wrap="square" lIns="93260" tIns="46630" rIns="93260" bIns="46630">
            <a:spAutoFit/>
          </a:bodyPr>
          <a:lstStyle/>
          <a:p>
            <a:pPr algn="ctr">
              <a:defRPr/>
            </a:pPr>
            <a:r>
              <a:rPr lang="ro-RO" sz="1600" b="1" i="1" dirty="0"/>
              <a:t>IV. CAMPANIE  DE  I</a:t>
            </a:r>
            <a:r>
              <a:rPr lang="en-US" sz="1600" b="1" i="1" dirty="0"/>
              <a:t>NFORMARE/CONŞTIENTIZARE/ MEDIATIZARE A POSIBILIT</a:t>
            </a:r>
            <a:r>
              <a:rPr lang="ro-RO" sz="1600" b="1" i="1" dirty="0"/>
              <a:t>ĂȚ</a:t>
            </a:r>
            <a:r>
              <a:rPr lang="en-US" sz="1600" b="1" i="1" dirty="0"/>
              <a:t>ILOR DE INSER</a:t>
            </a:r>
            <a:r>
              <a:rPr lang="ro-RO" sz="1600" b="1" i="1" dirty="0"/>
              <a:t>ȚI</a:t>
            </a:r>
            <a:r>
              <a:rPr lang="en-US" sz="1600" b="1" i="1" dirty="0"/>
              <a:t>E A ABSOLVEN</a:t>
            </a:r>
            <a:r>
              <a:rPr lang="ro-RO" sz="1600" b="1" i="1" dirty="0"/>
              <a:t>ȚI</a:t>
            </a:r>
            <a:r>
              <a:rPr lang="en-US" sz="1600" b="1" i="1" dirty="0"/>
              <a:t>LOR DE </a:t>
            </a:r>
            <a:r>
              <a:rPr lang="ro-RO" sz="1600" b="1" i="1" dirty="0"/>
              <a:t>Ș</a:t>
            </a:r>
            <a:r>
              <a:rPr lang="en-US" sz="1600" b="1" i="1" dirty="0"/>
              <a:t>COLI CU PROFIL SANITAR PE PIA</a:t>
            </a:r>
            <a:r>
              <a:rPr lang="ro-RO" sz="1600" b="1" i="1" dirty="0"/>
              <a:t>Ț</a:t>
            </a:r>
            <a:r>
              <a:rPr lang="en-US" sz="1600" b="1" i="1" dirty="0"/>
              <a:t>A MUNCII</a:t>
            </a:r>
            <a:r>
              <a:rPr lang="ro-RO" sz="1600" b="1" i="1" dirty="0"/>
              <a:t> </a:t>
            </a:r>
          </a:p>
        </p:txBody>
      </p:sp>
      <p:pic>
        <p:nvPicPr>
          <p:cNvPr id="22" name="Picture 21"/>
          <p:cNvPicPr>
            <a:picLocks noChangeAspect="1"/>
          </p:cNvPicPr>
          <p:nvPr/>
        </p:nvPicPr>
        <p:blipFill>
          <a:blip r:embed="rId3">
            <a:extLst/>
          </a:blip>
          <a:stretch>
            <a:fillRect/>
          </a:stretch>
        </p:blipFill>
        <p:spPr>
          <a:xfrm>
            <a:off x="94582" y="2085423"/>
            <a:ext cx="2642634" cy="44601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blip>
          <a:stretch>
            <a:fillRect/>
          </a:stretch>
        </p:blipFill>
        <p:spPr>
          <a:xfrm rot="320615">
            <a:off x="4365953" y="2029377"/>
            <a:ext cx="4689831" cy="3503698"/>
          </a:xfrm>
          <a:prstGeom prst="rect">
            <a:avLst/>
          </a:prstGeom>
          <a:ln>
            <a:noFill/>
          </a:ln>
          <a:effectLst>
            <a:softEdge rad="112500"/>
          </a:effectLst>
        </p:spPr>
      </p:pic>
      <p:pic>
        <p:nvPicPr>
          <p:cNvPr id="10" name="Picture 9"/>
          <p:cNvPicPr>
            <a:picLocks noChangeAspect="1"/>
          </p:cNvPicPr>
          <p:nvPr/>
        </p:nvPicPr>
        <p:blipFill>
          <a:blip r:embed="rId4" cstate="print">
            <a:extLst/>
          </a:blip>
          <a:stretch>
            <a:fillRect/>
          </a:stretch>
        </p:blipFill>
        <p:spPr>
          <a:xfrm rot="376119">
            <a:off x="177207" y="2155017"/>
            <a:ext cx="4418812" cy="3487796"/>
          </a:xfrm>
          <a:prstGeom prst="rect">
            <a:avLst/>
          </a:prstGeom>
          <a:ln>
            <a:noFill/>
          </a:ln>
          <a:effectLst>
            <a:softEdge rad="112500"/>
          </a:effectLst>
        </p:spPr>
      </p:pic>
      <p:sp>
        <p:nvSpPr>
          <p:cNvPr id="11" name="TextBox 5"/>
          <p:cNvSpPr txBox="1">
            <a:spLocks noChangeArrowheads="1"/>
          </p:cNvSpPr>
          <p:nvPr/>
        </p:nvSpPr>
        <p:spPr bwMode="auto">
          <a:xfrm>
            <a:off x="0" y="1111069"/>
            <a:ext cx="8997728" cy="523220"/>
          </a:xfrm>
          <a:prstGeom prst="rect">
            <a:avLst/>
          </a:prstGeom>
          <a:noFill/>
          <a:ln w="9525">
            <a:noFill/>
            <a:miter lim="800000"/>
            <a:headEnd/>
            <a:tailEnd/>
          </a:ln>
        </p:spPr>
        <p:txBody>
          <a:bodyPr wrap="square">
            <a:spAutoFit/>
          </a:bodyPr>
          <a:lstStyle/>
          <a:p>
            <a:pPr algn="ctr"/>
            <a:r>
              <a:rPr lang="ro-RO" sz="1400" b="1" i="1" dirty="0"/>
              <a:t>Desfășurarea c</a:t>
            </a:r>
            <a:r>
              <a:rPr lang="en-US" sz="1400" b="1" i="1" dirty="0" err="1"/>
              <a:t>ampanii</a:t>
            </a:r>
            <a:r>
              <a:rPr lang="ro-RO" sz="1400" b="1" i="1" dirty="0"/>
              <a:t>lor</a:t>
            </a:r>
            <a:r>
              <a:rPr lang="en-US" sz="1400" b="1" i="1" dirty="0"/>
              <a:t> de </a:t>
            </a:r>
            <a:r>
              <a:rPr lang="en-US" sz="1400" b="1" i="1" dirty="0" err="1"/>
              <a:t>informare</a:t>
            </a:r>
            <a:r>
              <a:rPr lang="en-US" sz="1400" b="1" i="1" dirty="0"/>
              <a:t>/</a:t>
            </a:r>
            <a:r>
              <a:rPr lang="en-US" sz="1400" b="1" i="1" dirty="0" err="1"/>
              <a:t>conştientizare</a:t>
            </a:r>
            <a:r>
              <a:rPr lang="en-US" sz="1400" b="1" i="1" dirty="0"/>
              <a:t>/ </a:t>
            </a:r>
            <a:r>
              <a:rPr lang="en-US" sz="1400" b="1" i="1" dirty="0" err="1"/>
              <a:t>mediatizare</a:t>
            </a:r>
            <a:r>
              <a:rPr lang="en-US" sz="1400" b="1" i="1" dirty="0"/>
              <a:t> a </a:t>
            </a:r>
            <a:r>
              <a:rPr lang="en-US" sz="1400" b="1" i="1" dirty="0" err="1"/>
              <a:t>posibilit</a:t>
            </a:r>
            <a:r>
              <a:rPr lang="ro-RO" sz="1400" b="1" i="1" dirty="0"/>
              <a:t>ăț</a:t>
            </a:r>
            <a:r>
              <a:rPr lang="en-US" sz="1400" b="1" i="1" dirty="0" err="1"/>
              <a:t>ilor</a:t>
            </a:r>
            <a:r>
              <a:rPr lang="en-US" sz="1400" b="1" i="1" dirty="0"/>
              <a:t> de </a:t>
            </a:r>
            <a:r>
              <a:rPr lang="en-US" sz="1400" b="1" i="1" dirty="0" err="1"/>
              <a:t>inser</a:t>
            </a:r>
            <a:r>
              <a:rPr lang="ro-RO" sz="1400" b="1" i="1" dirty="0"/>
              <a:t>ți</a:t>
            </a:r>
            <a:r>
              <a:rPr lang="en-US" sz="1400" b="1" i="1" dirty="0"/>
              <a:t>e a </a:t>
            </a:r>
            <a:r>
              <a:rPr lang="en-US" sz="1400" b="1" i="1" dirty="0" err="1"/>
              <a:t>absolven</a:t>
            </a:r>
            <a:r>
              <a:rPr lang="ro-RO" sz="1400" b="1" i="1" dirty="0"/>
              <a:t>ți</a:t>
            </a:r>
            <a:r>
              <a:rPr lang="en-US" sz="1400" b="1" i="1" dirty="0" err="1"/>
              <a:t>lor</a:t>
            </a:r>
            <a:r>
              <a:rPr lang="en-US" sz="1400" b="1" i="1" dirty="0"/>
              <a:t> de </a:t>
            </a:r>
            <a:r>
              <a:rPr lang="ro-RO" sz="1400" b="1" i="1" dirty="0"/>
              <a:t>ș</a:t>
            </a:r>
            <a:r>
              <a:rPr lang="en-US" sz="1400" b="1" i="1" dirty="0"/>
              <a:t>coli cu </a:t>
            </a:r>
            <a:r>
              <a:rPr lang="en-US" sz="1400" b="1" i="1" dirty="0" err="1"/>
              <a:t>profil</a:t>
            </a:r>
            <a:r>
              <a:rPr lang="en-US" sz="1400" b="1" i="1" dirty="0"/>
              <a:t> </a:t>
            </a:r>
            <a:r>
              <a:rPr lang="en-US" sz="1400" b="1" i="1" dirty="0" err="1"/>
              <a:t>sanitar</a:t>
            </a:r>
            <a:r>
              <a:rPr lang="en-US" sz="1400" b="1" i="1" dirty="0"/>
              <a:t> </a:t>
            </a:r>
            <a:r>
              <a:rPr lang="en-US" sz="1400" b="1" i="1" dirty="0" err="1"/>
              <a:t>pe</a:t>
            </a:r>
            <a:r>
              <a:rPr lang="en-US" sz="1400" b="1" i="1" dirty="0"/>
              <a:t> </a:t>
            </a:r>
            <a:r>
              <a:rPr lang="en-US" sz="1400" b="1" i="1" dirty="0" err="1"/>
              <a:t>pia</a:t>
            </a:r>
            <a:r>
              <a:rPr lang="ro-RO" sz="1400" b="1" i="1" dirty="0"/>
              <a:t>ț</a:t>
            </a:r>
            <a:r>
              <a:rPr lang="en-US" sz="1400" b="1" i="1" dirty="0"/>
              <a:t>a </a:t>
            </a:r>
            <a:r>
              <a:rPr lang="en-US" sz="1400" b="1" i="1" dirty="0" err="1"/>
              <a:t>muncii</a:t>
            </a:r>
            <a:r>
              <a:rPr lang="ro-RO" sz="1400" b="1" i="1" dirty="0"/>
              <a:t>, dezvoltate în cadrul proiectului.</a:t>
            </a:r>
          </a:p>
        </p:txBody>
      </p:sp>
      <p:sp>
        <p:nvSpPr>
          <p:cNvPr id="12" name="Rectangle 11"/>
          <p:cNvSpPr/>
          <p:nvPr/>
        </p:nvSpPr>
        <p:spPr>
          <a:xfrm>
            <a:off x="152400" y="5791200"/>
            <a:ext cx="8839200" cy="461665"/>
          </a:xfrm>
          <a:prstGeom prst="rect">
            <a:avLst/>
          </a:prstGeom>
        </p:spPr>
        <p:txBody>
          <a:bodyPr wrap="square">
            <a:spAutoFit/>
          </a:bodyPr>
          <a:lstStyle/>
          <a:p>
            <a:pPr algn="ctr"/>
            <a:r>
              <a:rPr lang="ro-RO" sz="1200" i="1" dirty="0" smtClean="0"/>
              <a:t>Campanie de informare, conștientizare și mediatizare a posibilităților de inserție a absolvenților cu profil sanitar pe piața muncii, desfășurată la Colegiul de Științe Grigore Antipa, Brașov, noiembrie 2011</a:t>
            </a:r>
            <a:endParaRPr lang="en-US" sz="1200" i="1" dirty="0"/>
          </a:p>
        </p:txBody>
      </p:sp>
      <p:pic>
        <p:nvPicPr>
          <p:cNvPr id="13"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532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3522631" y="944785"/>
            <a:ext cx="2448272" cy="2110930"/>
          </a:xfrm>
          <a:prstGeom prst="rect">
            <a:avLst/>
          </a:prstGeom>
          <a:ln>
            <a:noFill/>
          </a:ln>
          <a:effectLst>
            <a:outerShdw blurRad="292100" dist="139700" dir="2700000" algn="tl" rotWithShape="0">
              <a:srgbClr val="333333">
                <a:alpha val="65000"/>
              </a:srgbClr>
            </a:outerShdw>
            <a:softEdge rad="317500"/>
          </a:effectLst>
        </p:spPr>
      </p:pic>
      <p:pic>
        <p:nvPicPr>
          <p:cNvPr id="15" name="Picture 4"/>
          <p:cNvPicPr>
            <a:picLocks noChangeAspect="1" noChangeArrowheads="1"/>
          </p:cNvPicPr>
          <p:nvPr/>
        </p:nvPicPr>
        <p:blipFill>
          <a:blip r:embed="rId4"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sp>
        <p:nvSpPr>
          <p:cNvPr id="2" name="Flowchart: Document 1"/>
          <p:cNvSpPr/>
          <p:nvPr/>
        </p:nvSpPr>
        <p:spPr>
          <a:xfrm flipH="1" flipV="1">
            <a:off x="2700338" y="1393826"/>
            <a:ext cx="6443662" cy="5464174"/>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843808" y="1700808"/>
            <a:ext cx="6099648" cy="48965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Flowchart: Document 11"/>
          <p:cNvSpPr/>
          <p:nvPr/>
        </p:nvSpPr>
        <p:spPr>
          <a:xfrm flipH="1" flipV="1">
            <a:off x="7938" y="2681288"/>
            <a:ext cx="2476500" cy="42037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475"/>
              <a:gd name="connsiteX1" fmla="*/ 21600 w 21600"/>
              <a:gd name="connsiteY1" fmla="*/ 0 h 21475"/>
              <a:gd name="connsiteX2" fmla="*/ 21600 w 21600"/>
              <a:gd name="connsiteY2" fmla="*/ 17322 h 21475"/>
              <a:gd name="connsiteX3" fmla="*/ 77 w 21600"/>
              <a:gd name="connsiteY3" fmla="*/ 20344 h 21475"/>
              <a:gd name="connsiteX4" fmla="*/ 0 w 21600"/>
              <a:gd name="connsiteY4" fmla="*/ 0 h 21475"/>
              <a:gd name="connsiteX0" fmla="*/ 0 w 21600"/>
              <a:gd name="connsiteY0" fmla="*/ 0 h 21984"/>
              <a:gd name="connsiteX1" fmla="*/ 21600 w 21600"/>
              <a:gd name="connsiteY1" fmla="*/ 0 h 21984"/>
              <a:gd name="connsiteX2" fmla="*/ 21600 w 21600"/>
              <a:gd name="connsiteY2" fmla="*/ 20243 h 21984"/>
              <a:gd name="connsiteX3" fmla="*/ 77 w 21600"/>
              <a:gd name="connsiteY3" fmla="*/ 20344 h 21984"/>
              <a:gd name="connsiteX4" fmla="*/ 0 w 21600"/>
              <a:gd name="connsiteY4" fmla="*/ 0 h 21984"/>
              <a:gd name="connsiteX0" fmla="*/ 0 w 21600"/>
              <a:gd name="connsiteY0" fmla="*/ 0 h 20344"/>
              <a:gd name="connsiteX1" fmla="*/ 21600 w 21600"/>
              <a:gd name="connsiteY1" fmla="*/ 0 h 20344"/>
              <a:gd name="connsiteX2" fmla="*/ 21600 w 21600"/>
              <a:gd name="connsiteY2" fmla="*/ 20243 h 20344"/>
              <a:gd name="connsiteX3" fmla="*/ 77 w 21600"/>
              <a:gd name="connsiteY3" fmla="*/ 20344 h 20344"/>
              <a:gd name="connsiteX4" fmla="*/ 0 w 21600"/>
              <a:gd name="connsiteY4" fmla="*/ 0 h 20344"/>
              <a:gd name="connsiteX0" fmla="*/ 0 w 21600"/>
              <a:gd name="connsiteY0" fmla="*/ 0 h 20344"/>
              <a:gd name="connsiteX1" fmla="*/ 21600 w 21600"/>
              <a:gd name="connsiteY1" fmla="*/ 0 h 20344"/>
              <a:gd name="connsiteX2" fmla="*/ 21600 w 21600"/>
              <a:gd name="connsiteY2" fmla="*/ 20243 h 20344"/>
              <a:gd name="connsiteX3" fmla="*/ 77 w 21600"/>
              <a:gd name="connsiteY3" fmla="*/ 20344 h 20344"/>
              <a:gd name="connsiteX4" fmla="*/ 0 w 21600"/>
              <a:gd name="connsiteY4" fmla="*/ 0 h 2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44">
                <a:moveTo>
                  <a:pt x="0" y="0"/>
                </a:moveTo>
                <a:lnTo>
                  <a:pt x="21600" y="0"/>
                </a:lnTo>
                <a:lnTo>
                  <a:pt x="21600" y="20243"/>
                </a:lnTo>
                <a:lnTo>
                  <a:pt x="77" y="20344"/>
                </a:lnTo>
                <a:cubicBezTo>
                  <a:pt x="51" y="13563"/>
                  <a:pt x="26" y="6781"/>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lowchart: Document 9"/>
          <p:cNvSpPr/>
          <p:nvPr/>
        </p:nvSpPr>
        <p:spPr>
          <a:xfrm rot="10800000">
            <a:off x="323193" y="3080850"/>
            <a:ext cx="1818444" cy="313423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 name="connsiteX0" fmla="*/ 0 w 22349"/>
              <a:gd name="connsiteY0" fmla="*/ 0 h 21879"/>
              <a:gd name="connsiteX1" fmla="*/ 21600 w 22349"/>
              <a:gd name="connsiteY1" fmla="*/ 0 h 21879"/>
              <a:gd name="connsiteX2" fmla="*/ 22349 w 22349"/>
              <a:gd name="connsiteY2" fmla="*/ 20324 h 21879"/>
              <a:gd name="connsiteX3" fmla="*/ 0 w 22349"/>
              <a:gd name="connsiteY3" fmla="*/ 20172 h 21879"/>
              <a:gd name="connsiteX4" fmla="*/ 0 w 22349"/>
              <a:gd name="connsiteY4" fmla="*/ 0 h 21879"/>
              <a:gd name="connsiteX0" fmla="*/ 0 w 22349"/>
              <a:gd name="connsiteY0" fmla="*/ 0 h 20324"/>
              <a:gd name="connsiteX1" fmla="*/ 21600 w 22349"/>
              <a:gd name="connsiteY1" fmla="*/ 0 h 20324"/>
              <a:gd name="connsiteX2" fmla="*/ 22349 w 22349"/>
              <a:gd name="connsiteY2" fmla="*/ 20324 h 20324"/>
              <a:gd name="connsiteX3" fmla="*/ 0 w 22349"/>
              <a:gd name="connsiteY3" fmla="*/ 20172 h 20324"/>
              <a:gd name="connsiteX4" fmla="*/ 0 w 22349"/>
              <a:gd name="connsiteY4" fmla="*/ 0 h 20324"/>
              <a:gd name="connsiteX0" fmla="*/ 0 w 22349"/>
              <a:gd name="connsiteY0" fmla="*/ 0 h 20573"/>
              <a:gd name="connsiteX1" fmla="*/ 21600 w 22349"/>
              <a:gd name="connsiteY1" fmla="*/ 0 h 20573"/>
              <a:gd name="connsiteX2" fmla="*/ 22349 w 22349"/>
              <a:gd name="connsiteY2" fmla="*/ 20324 h 20573"/>
              <a:gd name="connsiteX3" fmla="*/ 214 w 22349"/>
              <a:gd name="connsiteY3" fmla="*/ 20573 h 20573"/>
              <a:gd name="connsiteX4" fmla="*/ 0 w 22349"/>
              <a:gd name="connsiteY4" fmla="*/ 0 h 20573"/>
              <a:gd name="connsiteX0" fmla="*/ 0 w 22349"/>
              <a:gd name="connsiteY0" fmla="*/ 0 h 20324"/>
              <a:gd name="connsiteX1" fmla="*/ 21600 w 22349"/>
              <a:gd name="connsiteY1" fmla="*/ 0 h 20324"/>
              <a:gd name="connsiteX2" fmla="*/ 22349 w 22349"/>
              <a:gd name="connsiteY2" fmla="*/ 20324 h 20324"/>
              <a:gd name="connsiteX3" fmla="*/ 321 w 22349"/>
              <a:gd name="connsiteY3" fmla="*/ 20286 h 20324"/>
              <a:gd name="connsiteX4" fmla="*/ 0 w 22349"/>
              <a:gd name="connsiteY4" fmla="*/ 0 h 20324"/>
              <a:gd name="connsiteX0" fmla="*/ 0 w 21921"/>
              <a:gd name="connsiteY0" fmla="*/ 0 h 20324"/>
              <a:gd name="connsiteX1" fmla="*/ 21600 w 21921"/>
              <a:gd name="connsiteY1" fmla="*/ 0 h 20324"/>
              <a:gd name="connsiteX2" fmla="*/ 21921 w 21921"/>
              <a:gd name="connsiteY2" fmla="*/ 20324 h 20324"/>
              <a:gd name="connsiteX3" fmla="*/ 321 w 21921"/>
              <a:gd name="connsiteY3" fmla="*/ 20286 h 20324"/>
              <a:gd name="connsiteX4" fmla="*/ 0 w 21921"/>
              <a:gd name="connsiteY4" fmla="*/ 0 h 2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1" h="20324">
                <a:moveTo>
                  <a:pt x="0" y="0"/>
                </a:moveTo>
                <a:lnTo>
                  <a:pt x="21600" y="0"/>
                </a:lnTo>
                <a:cubicBezTo>
                  <a:pt x="21850" y="6775"/>
                  <a:pt x="21671" y="13549"/>
                  <a:pt x="21921" y="20324"/>
                </a:cubicBezTo>
                <a:lnTo>
                  <a:pt x="321" y="20286"/>
                </a:lnTo>
                <a:cubicBezTo>
                  <a:pt x="250" y="13428"/>
                  <a:pt x="71" y="6858"/>
                  <a:pt x="0" y="0"/>
                </a:cubicBezTo>
                <a:close/>
              </a:path>
            </a:pathLst>
          </a:custGeom>
          <a:solidFill>
            <a:schemeClr val="bg1"/>
          </a:solidFill>
          <a:ln>
            <a:solidFill>
              <a:schemeClr val="bg1"/>
            </a:solidFill>
          </a:ln>
          <a:effectLst>
            <a:glow rad="228600">
              <a:schemeClr val="accent6">
                <a:satMod val="175000"/>
                <a:alpha val="40000"/>
              </a:schemeClr>
            </a:glow>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b="1" dirty="0"/>
              <a:t>beneficii am dacă particip</a:t>
            </a:r>
            <a:endParaRPr lang="en-GB" dirty="0"/>
          </a:p>
        </p:txBody>
      </p:sp>
      <p:pic>
        <p:nvPicPr>
          <p:cNvPr id="20" name="Picture 19" descr="oammr.png"/>
          <p:cNvPicPr>
            <a:picLocks noChangeAspect="1"/>
          </p:cNvPicPr>
          <p:nvPr/>
        </p:nvPicPr>
        <p:blipFill>
          <a:blip r:embed="rId5" cstate="print"/>
          <a:stretch>
            <a:fillRect/>
          </a:stretch>
        </p:blipFill>
        <p:spPr>
          <a:xfrm rot="21194620">
            <a:off x="634924" y="3706790"/>
            <a:ext cx="1374116" cy="1800264"/>
          </a:xfrm>
          <a:prstGeom prst="rect">
            <a:avLst/>
          </a:prstGeom>
          <a:ln>
            <a:noFill/>
          </a:ln>
          <a:effectLst>
            <a:outerShdw blurRad="203200" dir="3120000" sx="105000" sy="105000" algn="ctr" rotWithShape="0">
              <a:srgbClr val="FF0000">
                <a:alpha val="63000"/>
              </a:srgb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5"/>
          <p:cNvSpPr txBox="1">
            <a:spLocks noChangeArrowheads="1"/>
          </p:cNvSpPr>
          <p:nvPr/>
        </p:nvSpPr>
        <p:spPr bwMode="auto">
          <a:xfrm>
            <a:off x="3059830" y="2445195"/>
            <a:ext cx="6084170" cy="1232944"/>
          </a:xfrm>
          <a:prstGeom prst="rect">
            <a:avLst/>
          </a:prstGeom>
          <a:noFill/>
          <a:ln w="9525">
            <a:noFill/>
            <a:miter lim="800000"/>
            <a:headEnd/>
            <a:tailEnd/>
          </a:ln>
        </p:spPr>
        <p:txBody>
          <a:bodyPr wrap="square" lIns="93260" tIns="46630" rIns="93260" bIns="46630">
            <a:spAutoFit/>
          </a:bodyPr>
          <a:lstStyle/>
          <a:p>
            <a:pPr algn="ctr">
              <a:defRPr/>
            </a:pPr>
            <a:r>
              <a:rPr lang="en-US" sz="1200" b="1" dirty="0" smtClean="0"/>
              <a:t>	</a:t>
            </a:r>
            <a:r>
              <a:rPr lang="ro-RO" sz="1200" b="1" dirty="0" smtClean="0"/>
              <a:t>Pentru </a:t>
            </a:r>
            <a:r>
              <a:rPr lang="ro-RO" sz="1200" b="1" dirty="0"/>
              <a:t>informații suplimentare </a:t>
            </a:r>
            <a:r>
              <a:rPr lang="en-US" sz="1200" b="1" dirty="0" smtClean="0"/>
              <a:t> </a:t>
            </a:r>
            <a:r>
              <a:rPr lang="ro-RO" sz="1200" b="1" dirty="0" smtClean="0"/>
              <a:t>contactați</a:t>
            </a:r>
            <a:r>
              <a:rPr lang="ro-RO" sz="1200" b="1" dirty="0"/>
              <a:t>:</a:t>
            </a:r>
          </a:p>
          <a:p>
            <a:pPr algn="ctr">
              <a:defRPr/>
            </a:pPr>
            <a:endParaRPr lang="ro-RO" sz="1200" b="1" dirty="0"/>
          </a:p>
          <a:p>
            <a:pPr algn="ctr">
              <a:defRPr/>
            </a:pPr>
            <a:r>
              <a:rPr lang="ro-RO" sz="1200" b="1" dirty="0"/>
              <a:t>Ordinul Asistenților Medicali Generaliști, Moașelor și Asistenților Medicali din România (</a:t>
            </a:r>
            <a:r>
              <a:rPr lang="ro-RO" sz="1400" b="1" dirty="0"/>
              <a:t>OAMGMAMR</a:t>
            </a:r>
            <a:r>
              <a:rPr lang="ro-RO" sz="1200" b="1" dirty="0"/>
              <a:t>)</a:t>
            </a:r>
          </a:p>
          <a:p>
            <a:pPr algn="ctr">
              <a:defRPr/>
            </a:pPr>
            <a:endParaRPr lang="ro-RO" sz="1200" dirty="0">
              <a:latin typeface="Calibri" pitchFamily="34" charset="0"/>
            </a:endParaRPr>
          </a:p>
          <a:p>
            <a:pPr algn="ctr">
              <a:defRPr/>
            </a:pPr>
            <a:r>
              <a:rPr lang="ro-RO" sz="1200" i="1" dirty="0"/>
              <a:t>București, Sector 1, Strada Inginer Zablovschi, Nr. 76</a:t>
            </a:r>
          </a:p>
        </p:txBody>
      </p:sp>
      <p:sp>
        <p:nvSpPr>
          <p:cNvPr id="21" name="TextBox 4"/>
          <p:cNvSpPr txBox="1">
            <a:spLocks noChangeArrowheads="1"/>
          </p:cNvSpPr>
          <p:nvPr/>
        </p:nvSpPr>
        <p:spPr bwMode="auto">
          <a:xfrm>
            <a:off x="1619672" y="4078613"/>
            <a:ext cx="7866063" cy="678946"/>
          </a:xfrm>
          <a:prstGeom prst="rect">
            <a:avLst/>
          </a:prstGeom>
          <a:noFill/>
          <a:ln w="9525">
            <a:noFill/>
            <a:miter lim="800000"/>
            <a:headEnd/>
            <a:tailEnd/>
          </a:ln>
        </p:spPr>
        <p:txBody>
          <a:bodyPr wrap="square" lIns="93260" tIns="46630" rIns="93260" bIns="46630">
            <a:spAutoFit/>
          </a:bodyPr>
          <a:lstStyle/>
          <a:p>
            <a:pPr algn="ctr"/>
            <a:r>
              <a:rPr lang="ro-RO" sz="1200" b="1" dirty="0" smtClean="0"/>
              <a:t>Mircea </a:t>
            </a:r>
            <a:r>
              <a:rPr lang="ro-RO" sz="1200" b="1" dirty="0"/>
              <a:t>– Nicușor TIMOFTE </a:t>
            </a:r>
            <a:r>
              <a:rPr lang="ro-RO" sz="1200" dirty="0"/>
              <a:t>– </a:t>
            </a:r>
            <a:r>
              <a:rPr lang="ro-RO" sz="1400" i="1" dirty="0"/>
              <a:t>Președinte</a:t>
            </a:r>
            <a:r>
              <a:rPr lang="ro-RO" sz="1200" i="1" dirty="0"/>
              <a:t> OAMGMAMR</a:t>
            </a:r>
          </a:p>
          <a:p>
            <a:pPr algn="ctr"/>
            <a:r>
              <a:rPr lang="ro-RO" sz="1200" i="1" dirty="0"/>
              <a:t>                                                    Manager Proiect</a:t>
            </a:r>
          </a:p>
          <a:p>
            <a:pPr algn="ctr"/>
            <a:endParaRPr lang="ro-RO" sz="1200" dirty="0">
              <a:latin typeface="Calibri" pitchFamily="34" charset="0"/>
            </a:endParaRPr>
          </a:p>
        </p:txBody>
      </p:sp>
      <p:sp>
        <p:nvSpPr>
          <p:cNvPr id="22" name="TextBox 6"/>
          <p:cNvSpPr txBox="1">
            <a:spLocks noChangeArrowheads="1"/>
          </p:cNvSpPr>
          <p:nvPr/>
        </p:nvSpPr>
        <p:spPr bwMode="auto">
          <a:xfrm>
            <a:off x="1395093" y="4647965"/>
            <a:ext cx="10240963" cy="740502"/>
          </a:xfrm>
          <a:prstGeom prst="rect">
            <a:avLst/>
          </a:prstGeom>
          <a:noFill/>
          <a:ln w="9525">
            <a:noFill/>
            <a:miter lim="800000"/>
            <a:headEnd/>
            <a:tailEnd/>
          </a:ln>
        </p:spPr>
        <p:txBody>
          <a:bodyPr lIns="93260" tIns="46630" rIns="93260" bIns="46630">
            <a:spAutoFit/>
          </a:bodyPr>
          <a:lstStyle/>
          <a:p>
            <a:pPr algn="ctr"/>
            <a:r>
              <a:rPr lang="en-US" sz="1400" dirty="0" smtClean="0"/>
              <a:t>Email</a:t>
            </a:r>
            <a:r>
              <a:rPr lang="en-US" sz="1400" dirty="0"/>
              <a:t>: </a:t>
            </a:r>
            <a:r>
              <a:rPr lang="en-US" sz="1400" b="1" i="1" dirty="0"/>
              <a:t>oammromania@yahoo.com </a:t>
            </a:r>
            <a:br>
              <a:rPr lang="en-US" sz="1400" b="1" i="1" dirty="0"/>
            </a:br>
            <a:r>
              <a:rPr lang="en-US" sz="1400" dirty="0"/>
              <a:t>Web: </a:t>
            </a:r>
            <a:r>
              <a:rPr lang="en-US" sz="1400" dirty="0">
                <a:solidFill>
                  <a:srgbClr val="0070C0"/>
                </a:solidFill>
                <a:hlinkClick r:id="rId6"/>
              </a:rPr>
              <a:t>www.oamr.ro</a:t>
            </a:r>
            <a:endParaRPr lang="ro-RO" sz="1400" dirty="0">
              <a:solidFill>
                <a:srgbClr val="0070C0"/>
              </a:solidFill>
            </a:endParaRPr>
          </a:p>
          <a:p>
            <a:pPr algn="ctr"/>
            <a:r>
              <a:rPr lang="ro-RO" sz="1400" u="sng" dirty="0">
                <a:solidFill>
                  <a:srgbClr val="0070C0"/>
                </a:solidFill>
              </a:rPr>
              <a:t>http://ascri.ro/transnational/</a:t>
            </a:r>
            <a:endParaRPr lang="en-US" sz="1400" u="sng" dirty="0">
              <a:solidFill>
                <a:srgbClr val="0070C0"/>
              </a:solidFill>
            </a:endParaRPr>
          </a:p>
        </p:txBody>
      </p:sp>
      <p:sp>
        <p:nvSpPr>
          <p:cNvPr id="23" name="Footer Placeholder 3"/>
          <p:cNvSpPr>
            <a:spLocks noGrp="1"/>
          </p:cNvSpPr>
          <p:nvPr>
            <p:ph type="ftr" sz="quarter" idx="11"/>
          </p:nvPr>
        </p:nvSpPr>
        <p:spPr bwMode="auto">
          <a:xfrm>
            <a:off x="3055847" y="5388467"/>
            <a:ext cx="5741597" cy="864097"/>
          </a:xfrm>
          <a:noFill/>
          <a:ln>
            <a:miter lim="800000"/>
            <a:headEnd/>
            <a:tailEnd/>
          </a:ln>
        </p:spPr>
        <p:txBody>
          <a:bodyPr vert="horz" wrap="square" numCol="1" compatLnSpc="1">
            <a:prstTxWarp prst="textNoShape">
              <a:avLst/>
            </a:prstTxWarp>
          </a:bodyPr>
          <a:lstStyle/>
          <a:p>
            <a:pPr algn="ctr"/>
            <a:endParaRPr lang="ro-RO" b="1" dirty="0" smtClean="0">
              <a:latin typeface="Arial" pitchFamily="34" charset="0"/>
              <a:cs typeface="Arial" pitchFamily="34" charset="0"/>
            </a:endParaRPr>
          </a:p>
          <a:p>
            <a:pPr algn="ctr"/>
            <a:endParaRPr lang="ro-RO" b="1" dirty="0" smtClean="0">
              <a:latin typeface="Arial" pitchFamily="34" charset="0"/>
              <a:cs typeface="Arial" pitchFamily="34" charset="0"/>
            </a:endParaRPr>
          </a:p>
          <a:p>
            <a:pPr algn="ctr"/>
            <a:r>
              <a:rPr lang="en-US" b="1" dirty="0" smtClean="0">
                <a:solidFill>
                  <a:srgbClr val="404040"/>
                </a:solidFill>
                <a:latin typeface="Arial" pitchFamily="34" charset="0"/>
                <a:cs typeface="Arial" pitchFamily="34" charset="0"/>
              </a:rPr>
              <a:t>“</a:t>
            </a:r>
            <a:r>
              <a:rPr lang="ro-RO" b="1" dirty="0" smtClean="0">
                <a:solidFill>
                  <a:srgbClr val="404040"/>
                </a:solidFill>
                <a:latin typeface="Arial" pitchFamily="34" charset="0"/>
                <a:cs typeface="Arial" pitchFamily="34" charset="0"/>
              </a:rPr>
              <a:t>Program transnațional de îmbunătățire a stagiilor de pregătire practică a elevilor din școlile postliceale sanitare pentru  facilitarea tranziției de la școală la viața activă</a:t>
            </a:r>
            <a:r>
              <a:rPr lang="en-US" b="1" dirty="0" smtClean="0">
                <a:solidFill>
                  <a:srgbClr val="404040"/>
                </a:solidFill>
                <a:latin typeface="Arial" pitchFamily="34" charset="0"/>
                <a:cs typeface="Arial" pitchFamily="34" charset="0"/>
              </a:rPr>
              <a:t>”</a:t>
            </a:r>
            <a:r>
              <a:rPr lang="ro-RO" b="1" dirty="0" smtClean="0">
                <a:solidFill>
                  <a:srgbClr val="404040"/>
                </a:solidFill>
                <a:latin typeface="Arial" pitchFamily="34" charset="0"/>
                <a:cs typeface="Arial" pitchFamily="34" charset="0"/>
              </a:rPr>
              <a:t>:</a:t>
            </a:r>
          </a:p>
          <a:p>
            <a:pPr algn="ctr"/>
            <a:r>
              <a:rPr lang="en-US" b="1" dirty="0" err="1" smtClean="0">
                <a:solidFill>
                  <a:srgbClr val="404040"/>
                </a:solidFill>
                <a:latin typeface="Arial" pitchFamily="34" charset="0"/>
                <a:cs typeface="Arial" pitchFamily="34" charset="0"/>
              </a:rPr>
              <a:t>Proiect</a:t>
            </a:r>
            <a:r>
              <a:rPr lang="en-US" b="1" dirty="0" smtClean="0">
                <a:solidFill>
                  <a:srgbClr val="404040"/>
                </a:solidFill>
                <a:latin typeface="Arial" pitchFamily="34" charset="0"/>
                <a:cs typeface="Arial" pitchFamily="34" charset="0"/>
              </a:rPr>
              <a:t> </a:t>
            </a:r>
            <a:r>
              <a:rPr lang="en-US" b="1" dirty="0" err="1" smtClean="0">
                <a:solidFill>
                  <a:srgbClr val="404040"/>
                </a:solidFill>
                <a:latin typeface="Arial" pitchFamily="34" charset="0"/>
                <a:cs typeface="Arial" pitchFamily="34" charset="0"/>
              </a:rPr>
              <a:t>cofinanțat</a:t>
            </a:r>
            <a:r>
              <a:rPr lang="en-US" b="1" dirty="0" smtClean="0">
                <a:solidFill>
                  <a:srgbClr val="404040"/>
                </a:solidFill>
                <a:latin typeface="Arial" pitchFamily="34" charset="0"/>
                <a:cs typeface="Arial" pitchFamily="34" charset="0"/>
              </a:rPr>
              <a:t> din </a:t>
            </a:r>
            <a:r>
              <a:rPr lang="en-US" b="1" dirty="0" err="1" smtClean="0">
                <a:solidFill>
                  <a:srgbClr val="404040"/>
                </a:solidFill>
                <a:latin typeface="Arial" pitchFamily="34" charset="0"/>
                <a:cs typeface="Arial" pitchFamily="34" charset="0"/>
              </a:rPr>
              <a:t>Fondul</a:t>
            </a:r>
            <a:r>
              <a:rPr lang="en-US" b="1" dirty="0" smtClean="0">
                <a:solidFill>
                  <a:srgbClr val="404040"/>
                </a:solidFill>
                <a:latin typeface="Arial" pitchFamily="34" charset="0"/>
                <a:cs typeface="Arial" pitchFamily="34" charset="0"/>
              </a:rPr>
              <a:t> Social European </a:t>
            </a:r>
            <a:r>
              <a:rPr lang="en-US" b="1" dirty="0" err="1" smtClean="0">
                <a:solidFill>
                  <a:srgbClr val="404040"/>
                </a:solidFill>
                <a:latin typeface="Arial" pitchFamily="34" charset="0"/>
                <a:cs typeface="Arial" pitchFamily="34" charset="0"/>
              </a:rPr>
              <a:t>prin</a:t>
            </a:r>
            <a:r>
              <a:rPr lang="en-US" b="1" dirty="0" smtClean="0">
                <a:solidFill>
                  <a:srgbClr val="404040"/>
                </a:solidFill>
                <a:latin typeface="Arial" pitchFamily="34" charset="0"/>
                <a:cs typeface="Arial" pitchFamily="34" charset="0"/>
              </a:rPr>
              <a:t> </a:t>
            </a:r>
            <a:r>
              <a:rPr lang="en-US" b="1" dirty="0" err="1" smtClean="0">
                <a:solidFill>
                  <a:srgbClr val="404040"/>
                </a:solidFill>
                <a:latin typeface="Arial" pitchFamily="34" charset="0"/>
                <a:cs typeface="Arial" pitchFamily="34" charset="0"/>
              </a:rPr>
              <a:t>Programul</a:t>
            </a:r>
            <a:r>
              <a:rPr lang="en-US" b="1" dirty="0" smtClean="0">
                <a:solidFill>
                  <a:srgbClr val="404040"/>
                </a:solidFill>
                <a:latin typeface="Arial" pitchFamily="34" charset="0"/>
                <a:cs typeface="Arial" pitchFamily="34" charset="0"/>
              </a:rPr>
              <a:t> </a:t>
            </a:r>
            <a:r>
              <a:rPr lang="en-US" b="1" dirty="0" err="1" smtClean="0">
                <a:solidFill>
                  <a:srgbClr val="404040"/>
                </a:solidFill>
                <a:latin typeface="Arial" pitchFamily="34" charset="0"/>
                <a:cs typeface="Arial" pitchFamily="34" charset="0"/>
              </a:rPr>
              <a:t>Operațional</a:t>
            </a:r>
            <a:r>
              <a:rPr lang="en-US" b="1" dirty="0" smtClean="0">
                <a:solidFill>
                  <a:srgbClr val="404040"/>
                </a:solidFill>
                <a:latin typeface="Arial" pitchFamily="34" charset="0"/>
                <a:cs typeface="Arial" pitchFamily="34" charset="0"/>
              </a:rPr>
              <a:t> Sectorial </a:t>
            </a:r>
            <a:r>
              <a:rPr lang="en-US" b="1" dirty="0" err="1" smtClean="0">
                <a:solidFill>
                  <a:srgbClr val="404040"/>
                </a:solidFill>
                <a:latin typeface="Arial" pitchFamily="34" charset="0"/>
                <a:cs typeface="Arial" pitchFamily="34" charset="0"/>
              </a:rPr>
              <a:t>Dezvoltarea</a:t>
            </a:r>
            <a:r>
              <a:rPr lang="en-US" b="1" dirty="0" smtClean="0">
                <a:solidFill>
                  <a:srgbClr val="404040"/>
                </a:solidFill>
                <a:latin typeface="Arial" pitchFamily="34" charset="0"/>
                <a:cs typeface="Arial" pitchFamily="34" charset="0"/>
              </a:rPr>
              <a:t> </a:t>
            </a:r>
            <a:r>
              <a:rPr lang="en-US" b="1" dirty="0" err="1" smtClean="0">
                <a:solidFill>
                  <a:srgbClr val="404040"/>
                </a:solidFill>
                <a:latin typeface="Arial" pitchFamily="34" charset="0"/>
                <a:cs typeface="Arial" pitchFamily="34" charset="0"/>
              </a:rPr>
              <a:t>Resurselor</a:t>
            </a:r>
            <a:r>
              <a:rPr lang="en-US" b="1" dirty="0" smtClean="0">
                <a:solidFill>
                  <a:srgbClr val="404040"/>
                </a:solidFill>
                <a:latin typeface="Arial" pitchFamily="34" charset="0"/>
                <a:cs typeface="Arial" pitchFamily="34" charset="0"/>
              </a:rPr>
              <a:t> </a:t>
            </a:r>
            <a:r>
              <a:rPr lang="en-US" b="1" dirty="0" err="1" smtClean="0">
                <a:solidFill>
                  <a:srgbClr val="404040"/>
                </a:solidFill>
                <a:latin typeface="Arial" pitchFamily="34" charset="0"/>
                <a:cs typeface="Arial" pitchFamily="34" charset="0"/>
              </a:rPr>
              <a:t>Umane</a:t>
            </a:r>
            <a:r>
              <a:rPr lang="ro-RO" b="1" dirty="0" smtClean="0">
                <a:solidFill>
                  <a:srgbClr val="404040"/>
                </a:solidFill>
                <a:latin typeface="Arial" pitchFamily="34" charset="0"/>
                <a:cs typeface="Arial" pitchFamily="34" charset="0"/>
              </a:rPr>
              <a:t> 2007-2013: </a:t>
            </a:r>
            <a:r>
              <a:rPr lang="en-US" b="1" dirty="0" smtClean="0">
                <a:solidFill>
                  <a:srgbClr val="404040"/>
                </a:solidFill>
                <a:latin typeface="Arial" pitchFamily="34" charset="0"/>
                <a:cs typeface="Arial" pitchFamily="34" charset="0"/>
              </a:rPr>
              <a:t>“</a:t>
            </a:r>
            <a:r>
              <a:rPr lang="ro-RO" b="1" dirty="0" smtClean="0">
                <a:solidFill>
                  <a:srgbClr val="404040"/>
                </a:solidFill>
                <a:latin typeface="Arial" pitchFamily="34" charset="0"/>
                <a:cs typeface="Arial" pitchFamily="34" charset="0"/>
              </a:rPr>
              <a:t>Investește în oameni!</a:t>
            </a:r>
            <a:r>
              <a:rPr lang="en-US" b="1" dirty="0" smtClean="0">
                <a:solidFill>
                  <a:srgbClr val="404040"/>
                </a:solidFill>
                <a:latin typeface="Arial" pitchFamily="34" charset="0"/>
                <a:cs typeface="Arial" pitchFamily="34" charset="0"/>
              </a:rPr>
              <a:t>”</a:t>
            </a:r>
            <a:r>
              <a:rPr lang="ro-RO" b="1" dirty="0" smtClean="0">
                <a:solidFill>
                  <a:srgbClr val="404040"/>
                </a:solidFill>
                <a:latin typeface="Arial" pitchFamily="34" charset="0"/>
                <a:cs typeface="Arial" pitchFamily="34" charset="0"/>
              </a:rPr>
              <a:t> </a:t>
            </a:r>
          </a:p>
          <a:p>
            <a:pPr algn="ctr"/>
            <a:r>
              <a:rPr lang="ro-RO" b="1" dirty="0" smtClean="0">
                <a:solidFill>
                  <a:srgbClr val="404040"/>
                </a:solidFill>
                <a:latin typeface="Arial" pitchFamily="34" charset="0"/>
                <a:cs typeface="Arial" pitchFamily="34" charset="0"/>
              </a:rPr>
              <a:t>Contract nr. POSDRU/90/2.1/S/61519</a:t>
            </a:r>
            <a:endParaRPr lang="en-US" b="1" dirty="0" smtClean="0">
              <a:solidFill>
                <a:srgbClr val="404040"/>
              </a:solidFill>
              <a:latin typeface="Arial" pitchFamily="34" charset="0"/>
              <a:cs typeface="Arial" pitchFamily="34" charset="0"/>
            </a:endParaRPr>
          </a:p>
        </p:txBody>
      </p:sp>
      <p:pic>
        <p:nvPicPr>
          <p:cNvPr id="17" name="Picture 2" descr="Banda sigle 20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52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4" cstate="print">
            <a:extLst/>
          </a:blip>
          <a:stretch>
            <a:fillRect/>
          </a:stretch>
        </p:blipFill>
        <p:spPr bwMode="auto">
          <a:xfrm>
            <a:off x="3440904" y="980728"/>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0" y="1393824"/>
            <a:ext cx="9156700" cy="5496693"/>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9145588" y="0"/>
            <a:ext cx="11112" cy="246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12949" y="1700809"/>
            <a:ext cx="8740376" cy="496855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ro-RO" dirty="0">
              <a:solidFill>
                <a:schemeClr val="tx1"/>
              </a:solidFill>
            </a:endParaRPr>
          </a:p>
        </p:txBody>
      </p:sp>
      <p:sp>
        <p:nvSpPr>
          <p:cNvPr id="27" name="TextBox 10"/>
          <p:cNvSpPr txBox="1">
            <a:spLocks noChangeArrowheads="1"/>
          </p:cNvSpPr>
          <p:nvPr/>
        </p:nvSpPr>
        <p:spPr bwMode="auto">
          <a:xfrm>
            <a:off x="212950" y="2633883"/>
            <a:ext cx="8746030" cy="3695157"/>
          </a:xfrm>
          <a:prstGeom prst="rect">
            <a:avLst/>
          </a:prstGeom>
          <a:noFill/>
          <a:ln w="9525">
            <a:noFill/>
            <a:miter lim="800000"/>
            <a:headEnd/>
            <a:tailEnd/>
          </a:ln>
        </p:spPr>
        <p:txBody>
          <a:bodyPr wrap="square" lIns="93260" tIns="46630" rIns="93260" bIns="46630">
            <a:spAutoFit/>
          </a:bodyPr>
          <a:lstStyle/>
          <a:p>
            <a:pPr algn="just">
              <a:lnSpc>
                <a:spcPct val="150000"/>
              </a:lnSpc>
            </a:pPr>
            <a:endParaRPr lang="ro-RO" sz="1200" dirty="0"/>
          </a:p>
          <a:p>
            <a:pPr algn="just"/>
            <a:r>
              <a:rPr lang="en-US" sz="1200" dirty="0" err="1"/>
              <a:t>Proiectul</a:t>
            </a:r>
            <a:r>
              <a:rPr lang="en-US" sz="1200" dirty="0"/>
              <a:t> are </a:t>
            </a:r>
            <a:r>
              <a:rPr lang="en-US" sz="1200" dirty="0" err="1"/>
              <a:t>ca</a:t>
            </a:r>
            <a:r>
              <a:rPr lang="en-US" sz="1200" dirty="0"/>
              <a:t> </a:t>
            </a:r>
            <a:r>
              <a:rPr lang="en-US" sz="1200" b="1" dirty="0" err="1"/>
              <a:t>obiectiv</a:t>
            </a:r>
            <a:r>
              <a:rPr lang="en-US" sz="1200" b="1" dirty="0"/>
              <a:t> general </a:t>
            </a:r>
            <a:r>
              <a:rPr lang="ro-RO" sz="1200" dirty="0"/>
              <a:t>d</a:t>
            </a:r>
            <a:r>
              <a:rPr lang="en-US" sz="1200" dirty="0" err="1"/>
              <a:t>ezvoltarea</a:t>
            </a:r>
            <a:r>
              <a:rPr lang="en-US" sz="1200" dirty="0"/>
              <a:t> </a:t>
            </a:r>
            <a:r>
              <a:rPr lang="en-US" sz="1200" dirty="0" err="1"/>
              <a:t>aptitudinilor</a:t>
            </a:r>
            <a:r>
              <a:rPr lang="en-US" sz="1200" dirty="0"/>
              <a:t> de </a:t>
            </a:r>
            <a:r>
              <a:rPr lang="en-US" sz="1200" dirty="0" err="1"/>
              <a:t>munc</a:t>
            </a:r>
            <a:r>
              <a:rPr lang="ro-RO" sz="1200" dirty="0"/>
              <a:t>ă </a:t>
            </a:r>
            <a:r>
              <a:rPr lang="en-US" sz="1200" dirty="0"/>
              <a:t>ale </a:t>
            </a:r>
            <a:r>
              <a:rPr lang="en-US" sz="1200" dirty="0" err="1"/>
              <a:t>persoanelor</a:t>
            </a:r>
            <a:r>
              <a:rPr lang="en-US" sz="1200" dirty="0"/>
              <a:t> </a:t>
            </a:r>
            <a:r>
              <a:rPr lang="en-US" sz="1200" dirty="0" err="1"/>
              <a:t>aflate</a:t>
            </a:r>
            <a:r>
              <a:rPr lang="en-US" sz="1200" dirty="0"/>
              <a:t> </a:t>
            </a:r>
            <a:r>
              <a:rPr lang="ro-RO" sz="1200" dirty="0"/>
              <a:t>î</a:t>
            </a:r>
            <a:r>
              <a:rPr lang="en-US" sz="1200" dirty="0"/>
              <a:t>n </a:t>
            </a:r>
            <a:r>
              <a:rPr lang="en-US" sz="1200" dirty="0" err="1"/>
              <a:t>situa</a:t>
            </a:r>
            <a:r>
              <a:rPr lang="ro-RO" sz="1200" dirty="0"/>
              <a:t>ți</a:t>
            </a:r>
            <a:r>
              <a:rPr lang="en-US" sz="1200" dirty="0"/>
              <a:t>a de </a:t>
            </a:r>
            <a:r>
              <a:rPr lang="en-US" sz="1200" dirty="0" err="1"/>
              <a:t>tranzi</a:t>
            </a:r>
            <a:r>
              <a:rPr lang="ro-RO" sz="1200" dirty="0"/>
              <a:t>ț</a:t>
            </a:r>
            <a:r>
              <a:rPr lang="en-US" sz="1200" dirty="0" err="1"/>
              <a:t>ie</a:t>
            </a:r>
            <a:r>
              <a:rPr lang="en-US" sz="1200" dirty="0"/>
              <a:t> de la </a:t>
            </a:r>
            <a:r>
              <a:rPr lang="ro-RO" sz="1200" dirty="0"/>
              <a:t>ș</a:t>
            </a:r>
            <a:r>
              <a:rPr lang="en-US" sz="1200" dirty="0" err="1"/>
              <a:t>coala</a:t>
            </a:r>
            <a:r>
              <a:rPr lang="en-US" sz="1200" dirty="0"/>
              <a:t> </a:t>
            </a:r>
            <a:r>
              <a:rPr lang="en-US" sz="1200" dirty="0" err="1"/>
              <a:t>postliceal</a:t>
            </a:r>
            <a:r>
              <a:rPr lang="ro-RO" sz="1200" dirty="0"/>
              <a:t>ă</a:t>
            </a:r>
            <a:r>
              <a:rPr lang="en-US" sz="1200" dirty="0"/>
              <a:t> </a:t>
            </a:r>
            <a:r>
              <a:rPr lang="en-US" sz="1200" dirty="0" err="1"/>
              <a:t>sanitar</a:t>
            </a:r>
            <a:r>
              <a:rPr lang="ro-RO" sz="1200" dirty="0"/>
              <a:t>ă</a:t>
            </a:r>
            <a:r>
              <a:rPr lang="en-US" sz="1200" dirty="0"/>
              <a:t> la via</a:t>
            </a:r>
            <a:r>
              <a:rPr lang="ro-RO" sz="1200" dirty="0"/>
              <a:t>ț</a:t>
            </a:r>
            <a:r>
              <a:rPr lang="en-US" sz="1200" dirty="0"/>
              <a:t>a </a:t>
            </a:r>
            <a:r>
              <a:rPr lang="en-US" sz="1200" dirty="0" err="1"/>
              <a:t>activ</a:t>
            </a:r>
            <a:r>
              <a:rPr lang="ro-RO" sz="1200" dirty="0"/>
              <a:t>ă</a:t>
            </a:r>
            <a:r>
              <a:rPr lang="en-US" sz="1200" dirty="0"/>
              <a:t>, </a:t>
            </a:r>
            <a:r>
              <a:rPr lang="en-US" sz="1200" dirty="0" err="1"/>
              <a:t>prin</a:t>
            </a:r>
            <a:r>
              <a:rPr lang="en-US" sz="1200" dirty="0"/>
              <a:t> </a:t>
            </a:r>
            <a:r>
              <a:rPr lang="ro-RO" sz="1200" dirty="0"/>
              <a:t>î</a:t>
            </a:r>
            <a:r>
              <a:rPr lang="en-US" sz="1200" dirty="0" err="1"/>
              <a:t>mbun</a:t>
            </a:r>
            <a:r>
              <a:rPr lang="ro-RO" sz="1200" dirty="0"/>
              <a:t>ă</a:t>
            </a:r>
            <a:r>
              <a:rPr lang="en-US" sz="1200" dirty="0"/>
              <a:t>t</a:t>
            </a:r>
            <a:r>
              <a:rPr lang="ro-RO" sz="1200" dirty="0"/>
              <a:t>ăț</a:t>
            </a:r>
            <a:r>
              <a:rPr lang="en-US" sz="1200" dirty="0" err="1"/>
              <a:t>irea</a:t>
            </a:r>
            <a:r>
              <a:rPr lang="en-US" sz="1200" dirty="0"/>
              <a:t> </a:t>
            </a:r>
            <a:r>
              <a:rPr lang="en-US" sz="1200" dirty="0" err="1"/>
              <a:t>stagiilor</a:t>
            </a:r>
            <a:r>
              <a:rPr lang="en-US" sz="1200" dirty="0"/>
              <a:t> de </a:t>
            </a:r>
            <a:r>
              <a:rPr lang="en-US" sz="1200" dirty="0" err="1"/>
              <a:t>preg</a:t>
            </a:r>
            <a:r>
              <a:rPr lang="ro-RO" sz="1200" dirty="0"/>
              <a:t>ăt</a:t>
            </a:r>
            <a:r>
              <a:rPr lang="en-US" sz="1200" dirty="0"/>
              <a:t>ire </a:t>
            </a:r>
            <a:r>
              <a:rPr lang="en-US" sz="1200" dirty="0" err="1"/>
              <a:t>practic</a:t>
            </a:r>
            <a:r>
              <a:rPr lang="ro-RO" sz="1200" dirty="0"/>
              <a:t>ă</a:t>
            </a:r>
            <a:r>
              <a:rPr lang="en-US" sz="1200" dirty="0"/>
              <a:t> </a:t>
            </a:r>
            <a:r>
              <a:rPr lang="ro-RO" sz="1200" dirty="0"/>
              <a:t>ș</a:t>
            </a:r>
            <a:r>
              <a:rPr lang="en-US" sz="1200" dirty="0" err="1"/>
              <a:t>i</a:t>
            </a:r>
            <a:r>
              <a:rPr lang="en-US" sz="1200" dirty="0"/>
              <a:t> a </a:t>
            </a:r>
            <a:r>
              <a:rPr lang="en-US" sz="1200" dirty="0" err="1"/>
              <a:t>serviciilor</a:t>
            </a:r>
            <a:r>
              <a:rPr lang="en-US" sz="1200" dirty="0"/>
              <a:t> de </a:t>
            </a:r>
            <a:r>
              <a:rPr lang="en-US" sz="1200" dirty="0" err="1"/>
              <a:t>orientare</a:t>
            </a:r>
            <a:r>
              <a:rPr lang="en-US" sz="1200" dirty="0"/>
              <a:t> </a:t>
            </a:r>
            <a:r>
              <a:rPr lang="ro-RO" sz="1200" dirty="0"/>
              <a:t>ș</a:t>
            </a:r>
            <a:r>
              <a:rPr lang="en-US" sz="1200" dirty="0" err="1"/>
              <a:t>i</a:t>
            </a:r>
            <a:r>
              <a:rPr lang="en-US" sz="1200" dirty="0"/>
              <a:t> </a:t>
            </a:r>
            <a:r>
              <a:rPr lang="en-US" sz="1200" dirty="0" err="1"/>
              <a:t>consiliere</a:t>
            </a:r>
            <a:r>
              <a:rPr lang="en-US" sz="1200" dirty="0"/>
              <a:t> </a:t>
            </a:r>
            <a:r>
              <a:rPr lang="en-US" sz="1200" dirty="0" err="1"/>
              <a:t>profesional</a:t>
            </a:r>
            <a:r>
              <a:rPr lang="ro-RO" sz="1200" dirty="0"/>
              <a:t>ă</a:t>
            </a:r>
            <a:r>
              <a:rPr lang="en-US" sz="1200" dirty="0"/>
              <a:t> </a:t>
            </a:r>
            <a:r>
              <a:rPr lang="en-US" sz="1200" dirty="0" err="1"/>
              <a:t>oferite</a:t>
            </a:r>
            <a:r>
              <a:rPr lang="en-US" sz="1200" dirty="0"/>
              <a:t> </a:t>
            </a:r>
            <a:r>
              <a:rPr lang="en-US" sz="1200" dirty="0" err="1"/>
              <a:t>acestora</a:t>
            </a:r>
            <a:r>
              <a:rPr lang="en-US" sz="1200" dirty="0"/>
              <a:t>, </a:t>
            </a:r>
            <a:r>
              <a:rPr lang="en-US" sz="1200" dirty="0" err="1"/>
              <a:t>asigur</a:t>
            </a:r>
            <a:r>
              <a:rPr lang="ro-RO" sz="1200" dirty="0"/>
              <a:t>â</a:t>
            </a:r>
            <a:r>
              <a:rPr lang="en-US" sz="1200" dirty="0" err="1"/>
              <a:t>ndu</a:t>
            </a:r>
            <a:r>
              <a:rPr lang="en-US" sz="1200" dirty="0"/>
              <a:t>-se </a:t>
            </a:r>
            <a:r>
              <a:rPr lang="en-US" sz="1200" dirty="0" err="1"/>
              <a:t>premisele</a:t>
            </a:r>
            <a:r>
              <a:rPr lang="en-US" sz="1200" dirty="0"/>
              <a:t> </a:t>
            </a:r>
            <a:r>
              <a:rPr lang="en-US" sz="1200" dirty="0" err="1"/>
              <a:t>unei</a:t>
            </a:r>
            <a:r>
              <a:rPr lang="en-US" sz="1200" dirty="0"/>
              <a:t> </a:t>
            </a:r>
            <a:r>
              <a:rPr lang="en-US" sz="1200" dirty="0" err="1"/>
              <a:t>mai</a:t>
            </a:r>
            <a:r>
              <a:rPr lang="en-US" sz="1200" dirty="0"/>
              <a:t> </a:t>
            </a:r>
            <a:r>
              <a:rPr lang="en-US" sz="1200" dirty="0" err="1"/>
              <a:t>bune</a:t>
            </a:r>
            <a:r>
              <a:rPr lang="en-US" sz="1200" dirty="0"/>
              <a:t> </a:t>
            </a:r>
            <a:r>
              <a:rPr lang="en-US" sz="1200" dirty="0" err="1"/>
              <a:t>inser</a:t>
            </a:r>
            <a:r>
              <a:rPr lang="ro-RO" sz="1200" dirty="0"/>
              <a:t>ț</a:t>
            </a:r>
            <a:r>
              <a:rPr lang="en-US" sz="1200" dirty="0"/>
              <a:t>ii a </a:t>
            </a:r>
            <a:r>
              <a:rPr lang="en-US" sz="1200" dirty="0" err="1"/>
              <a:t>absolven</a:t>
            </a:r>
            <a:r>
              <a:rPr lang="ro-RO" sz="1200" dirty="0"/>
              <a:t>ț</a:t>
            </a:r>
            <a:r>
              <a:rPr lang="en-US" sz="1200" dirty="0" err="1"/>
              <a:t>ilor</a:t>
            </a:r>
            <a:r>
              <a:rPr lang="en-US" sz="1200" dirty="0"/>
              <a:t> </a:t>
            </a:r>
            <a:r>
              <a:rPr lang="en-US" sz="1200" dirty="0" err="1"/>
              <a:t>pe</a:t>
            </a:r>
            <a:r>
              <a:rPr lang="en-US" sz="1200" dirty="0"/>
              <a:t> </a:t>
            </a:r>
            <a:r>
              <a:rPr lang="en-US" sz="1200" dirty="0" err="1"/>
              <a:t>pia</a:t>
            </a:r>
            <a:r>
              <a:rPr lang="ro-RO" sz="1200" dirty="0"/>
              <a:t>ț</a:t>
            </a:r>
            <a:r>
              <a:rPr lang="en-US" sz="1200" dirty="0"/>
              <a:t>a </a:t>
            </a:r>
            <a:r>
              <a:rPr lang="en-US" sz="1200" dirty="0" err="1"/>
              <a:t>muncii</a:t>
            </a:r>
            <a:r>
              <a:rPr lang="en-US" sz="1200" dirty="0" smtClean="0"/>
              <a:t>.</a:t>
            </a:r>
          </a:p>
          <a:p>
            <a:pPr algn="just"/>
            <a:endParaRPr lang="ro-RO" sz="1200" dirty="0"/>
          </a:p>
          <a:p>
            <a:pPr algn="just"/>
            <a:r>
              <a:rPr lang="vi-VN" sz="1200" b="1" dirty="0"/>
              <a:t>Obiectivele specifice-operationale ale proiectului sunt</a:t>
            </a:r>
            <a:r>
              <a:rPr lang="ro-RO" sz="1200" b="1" dirty="0"/>
              <a:t>:</a:t>
            </a:r>
          </a:p>
          <a:p>
            <a:pPr algn="just">
              <a:buFontTx/>
              <a:buChar char="-"/>
            </a:pPr>
            <a:r>
              <a:rPr lang="vi-VN" sz="1200" dirty="0"/>
              <a:t>imbunatatirea modului de desfasurare a stagiilor de practica in scolile cu profil sanitar si implementarea unor solutii inovatoare in acest sens; </a:t>
            </a:r>
            <a:endParaRPr lang="ro-RO" sz="1200" dirty="0"/>
          </a:p>
          <a:p>
            <a:pPr algn="just">
              <a:buFontTx/>
              <a:buChar char="-"/>
            </a:pPr>
            <a:r>
              <a:rPr lang="vi-VN" sz="1200" dirty="0"/>
              <a:t>- imbunătăţirea serviciilor de orientare şi consiliere profesională a elevilor din scolile cu profil sanitar pentru a da coerenta parcursurilor si optiunilor in domeniul nursingului; </a:t>
            </a:r>
            <a:endParaRPr lang="ro-RO" sz="1200" dirty="0"/>
          </a:p>
          <a:p>
            <a:pPr algn="just">
              <a:buFontTx/>
              <a:buChar char="-"/>
            </a:pPr>
            <a:r>
              <a:rPr lang="vi-VN" sz="1200" dirty="0"/>
              <a:t> consolidarea cunostintelor teoretice si formarea abilitatilor elevilor din scolile cu profil sanitar;</a:t>
            </a:r>
            <a:endParaRPr lang="ro-RO" sz="1200" dirty="0"/>
          </a:p>
          <a:p>
            <a:pPr algn="just">
              <a:buFontTx/>
              <a:buChar char="-"/>
            </a:pPr>
            <a:r>
              <a:rPr lang="ro-RO" sz="1200" dirty="0" smtClean="0"/>
              <a:t> </a:t>
            </a:r>
            <a:r>
              <a:rPr lang="vi-VN" sz="1200" dirty="0" smtClean="0"/>
              <a:t>dezvoltarea </a:t>
            </a:r>
            <a:r>
              <a:rPr lang="vi-VN" sz="1200" dirty="0"/>
              <a:t>parteneriatului dintre cele mai importante scoli cu profil sanitar, autorizate si acreditate, din 3 regiuni de dezvoltare diferite ale tarii, cea mai importanta organizatie profesionala, respectiv cea mai importanta organizatie sindicala din sectorul sanitar la nivel national, doua dintre cele mai importante organizatii profesionale ale asistentilor medicali din UE</a:t>
            </a:r>
            <a:r>
              <a:rPr lang="ro-RO" sz="1200" dirty="0"/>
              <a:t> – Spania și Irlanda,</a:t>
            </a:r>
            <a:r>
              <a:rPr lang="vi-VN" sz="1200" dirty="0"/>
              <a:t> si un ONG specializat in organizarea </a:t>
            </a:r>
            <a:r>
              <a:rPr lang="vi-VN" sz="1200" dirty="0" smtClean="0"/>
              <a:t>campaniilor </a:t>
            </a:r>
            <a:r>
              <a:rPr lang="vi-VN" sz="1200" dirty="0"/>
              <a:t>de informare si promovare, in vederea facilitarii tranzitiei elevilor de la scoala postliceala sanitara la statutul de asistent medical al unei unitati medicale; </a:t>
            </a:r>
            <a:endParaRPr lang="ro-RO" sz="1200" dirty="0"/>
          </a:p>
          <a:p>
            <a:pPr algn="just">
              <a:buFontTx/>
              <a:buChar char="-"/>
            </a:pPr>
            <a:r>
              <a:rPr lang="vi-VN" sz="1200" dirty="0"/>
              <a:t>- constientizarea elevilor de importanta unui stagiu riguros si cresterea competitivitatii in randul acestora prin tehnici de motivare in cadrul stagiilor de </a:t>
            </a:r>
            <a:r>
              <a:rPr lang="vi-VN" sz="1200" dirty="0" smtClean="0"/>
              <a:t>practica</a:t>
            </a:r>
            <a:r>
              <a:rPr lang="ro-RO" sz="1200" dirty="0" smtClean="0"/>
              <a:t>; </a:t>
            </a:r>
            <a:endParaRPr lang="ro-RO" sz="1200" dirty="0"/>
          </a:p>
          <a:p>
            <a:pPr algn="just">
              <a:buFontTx/>
              <a:buChar char="-"/>
            </a:pPr>
            <a:r>
              <a:rPr lang="vi-VN" sz="1200" dirty="0"/>
              <a:t>- crearea unor instrumente de lucru standardizate care sa faciliteze desfasurarea stagiilor de practica in domeniul </a:t>
            </a:r>
            <a:r>
              <a:rPr lang="vi-VN" sz="1200" dirty="0" smtClean="0"/>
              <a:t>nursingului</a:t>
            </a:r>
            <a:endParaRPr lang="en-US" sz="1200" dirty="0"/>
          </a:p>
        </p:txBody>
      </p:sp>
      <p:sp>
        <p:nvSpPr>
          <p:cNvPr id="28" name="TextBox 27"/>
          <p:cNvSpPr txBox="1"/>
          <p:nvPr/>
        </p:nvSpPr>
        <p:spPr>
          <a:xfrm>
            <a:off x="4283968" y="2236142"/>
            <a:ext cx="4405373" cy="461665"/>
          </a:xfrm>
          <a:prstGeom prst="rect">
            <a:avLst/>
          </a:prstGeom>
          <a:noFill/>
        </p:spPr>
        <p:txBody>
          <a:bodyPr wrap="none">
            <a:spAutoFit/>
          </a:bodyPr>
          <a:lstStyle/>
          <a:p>
            <a:pPr>
              <a:defRPr/>
            </a:pPr>
            <a:r>
              <a:rPr lang="ro-RO" sz="2400" b="1" i="1" dirty="0" smtClean="0">
                <a:effectLst>
                  <a:outerShdw blurRad="38100" dist="38100" dir="2700000" algn="tl">
                    <a:srgbClr val="000000">
                      <a:alpha val="43137"/>
                    </a:srgbClr>
                  </a:outerShdw>
                </a:effectLst>
              </a:rPr>
              <a:t>OBIECTIVELE PROIECTULUI</a:t>
            </a:r>
            <a:endParaRPr lang="en-US" sz="2400" b="1" i="1" dirty="0">
              <a:effectLst>
                <a:outerShdw blurRad="38100" dist="38100" dir="2700000" algn="tl">
                  <a:srgbClr val="000000">
                    <a:alpha val="43137"/>
                  </a:srgbClr>
                </a:outerShdw>
              </a:effectLst>
            </a:endParaRPr>
          </a:p>
        </p:txBody>
      </p:sp>
      <p:pic>
        <p:nvPicPr>
          <p:cNvPr id="13"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105653"/>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89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4" cstate="print">
            <a:extLst/>
          </a:blip>
          <a:stretch>
            <a:fillRect/>
          </a:stretch>
        </p:blipFill>
        <p:spPr bwMode="auto">
          <a:xfrm>
            <a:off x="3440904" y="980728"/>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0" y="1393824"/>
            <a:ext cx="9156700" cy="5496693"/>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9145588" y="0"/>
            <a:ext cx="11112" cy="246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12949" y="1700809"/>
            <a:ext cx="8740376" cy="496855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ro-RO" dirty="0">
              <a:solidFill>
                <a:schemeClr val="tx1"/>
              </a:solidFill>
            </a:endParaRPr>
          </a:p>
        </p:txBody>
      </p:sp>
      <p:sp>
        <p:nvSpPr>
          <p:cNvPr id="27" name="TextBox 10"/>
          <p:cNvSpPr txBox="1">
            <a:spLocks noChangeArrowheads="1"/>
          </p:cNvSpPr>
          <p:nvPr/>
        </p:nvSpPr>
        <p:spPr bwMode="auto">
          <a:xfrm>
            <a:off x="212950" y="2633883"/>
            <a:ext cx="8746030" cy="4064488"/>
          </a:xfrm>
          <a:prstGeom prst="rect">
            <a:avLst/>
          </a:prstGeom>
          <a:noFill/>
          <a:ln w="9525">
            <a:noFill/>
            <a:miter lim="800000"/>
            <a:headEnd/>
            <a:tailEnd/>
          </a:ln>
        </p:spPr>
        <p:txBody>
          <a:bodyPr wrap="square" lIns="93260" tIns="46630" rIns="93260" bIns="46630">
            <a:spAutoFit/>
          </a:bodyPr>
          <a:lstStyle/>
          <a:p>
            <a:pPr algn="just" eaLnBrk="1" hangingPunct="1">
              <a:spcBef>
                <a:spcPts val="613"/>
              </a:spcBef>
            </a:pPr>
            <a:endParaRPr lang="ro-RO" sz="1200" b="1" i="1" dirty="0" smtClean="0">
              <a:effectLst>
                <a:outerShdw blurRad="38100" dist="38100" dir="2700000" algn="tl">
                  <a:srgbClr val="C0C0C0"/>
                </a:outerShdw>
              </a:effectLst>
            </a:endParaRPr>
          </a:p>
          <a:p>
            <a:pPr algn="just" eaLnBrk="1" hangingPunct="1">
              <a:spcBef>
                <a:spcPts val="613"/>
              </a:spcBef>
            </a:pPr>
            <a:r>
              <a:rPr lang="ro-RO" sz="1200" dirty="0" smtClean="0">
                <a:latin typeface="Arial" pitchFamily="34" charset="0"/>
                <a:cs typeface="Arial" pitchFamily="34" charset="0"/>
              </a:rPr>
              <a:t>1</a:t>
            </a:r>
            <a:r>
              <a:rPr lang="ro-RO" sz="1200" dirty="0">
                <a:latin typeface="Arial" pitchFamily="34" charset="0"/>
                <a:cs typeface="Arial" pitchFamily="34" charset="0"/>
              </a:rPr>
              <a:t>. Toți elevii înscriși în grupul țintă </a:t>
            </a:r>
            <a:r>
              <a:rPr lang="ro-RO" sz="1200" dirty="0" smtClean="0">
                <a:latin typeface="Arial" pitchFamily="34" charset="0"/>
                <a:cs typeface="Arial" pitchFamily="34" charset="0"/>
              </a:rPr>
              <a:t>(725 elevi) au primit o </a:t>
            </a:r>
            <a:r>
              <a:rPr lang="ro-RO" sz="1200" dirty="0">
                <a:latin typeface="Arial" pitchFamily="34" charset="0"/>
                <a:cs typeface="Arial" pitchFamily="34" charset="0"/>
              </a:rPr>
              <a:t>serie de materiale didactice si materiale suport pentru stagiile </a:t>
            </a:r>
            <a:r>
              <a:rPr lang="ro-RO" sz="1200" dirty="0" smtClean="0">
                <a:latin typeface="Arial" pitchFamily="34" charset="0"/>
                <a:cs typeface="Arial" pitchFamily="34" charset="0"/>
              </a:rPr>
              <a:t>practice (Caiete </a:t>
            </a:r>
            <a:r>
              <a:rPr lang="ro-RO" sz="1200" dirty="0">
                <a:latin typeface="Arial" pitchFamily="34" charset="0"/>
                <a:cs typeface="Arial" pitchFamily="34" charset="0"/>
              </a:rPr>
              <a:t>de </a:t>
            </a:r>
            <a:r>
              <a:rPr lang="ro-RO" sz="1200" dirty="0" smtClean="0">
                <a:latin typeface="Arial" pitchFamily="34" charset="0"/>
                <a:cs typeface="Arial" pitchFamily="34" charset="0"/>
              </a:rPr>
              <a:t>practica, fise </a:t>
            </a:r>
            <a:r>
              <a:rPr lang="ro-RO" sz="1200" dirty="0">
                <a:latin typeface="Arial" pitchFamily="34" charset="0"/>
                <a:cs typeface="Arial" pitchFamily="34" charset="0"/>
              </a:rPr>
              <a:t>de </a:t>
            </a:r>
            <a:r>
              <a:rPr lang="ro-RO" sz="1200" dirty="0" smtClean="0">
                <a:latin typeface="Arial" pitchFamily="34" charset="0"/>
                <a:cs typeface="Arial" pitchFamily="34" charset="0"/>
              </a:rPr>
              <a:t>observare</a:t>
            </a:r>
            <a:r>
              <a:rPr lang="ro-RO" sz="1200" dirty="0" smtClean="0">
                <a:latin typeface="Arial" pitchFamily="34" charset="0"/>
                <a:cs typeface="Arial" pitchFamily="34" charset="0"/>
              </a:rPr>
              <a:t>; </a:t>
            </a:r>
            <a:r>
              <a:rPr lang="ro-RO" sz="1200" dirty="0" smtClean="0">
                <a:latin typeface="Arial" pitchFamily="34" charset="0"/>
                <a:cs typeface="Arial" pitchFamily="34" charset="0"/>
              </a:rPr>
              <a:t>pachete </a:t>
            </a:r>
            <a:r>
              <a:rPr lang="ro-RO" sz="1200" dirty="0">
                <a:latin typeface="Arial" pitchFamily="34" charset="0"/>
                <a:cs typeface="Arial" pitchFamily="34" charset="0"/>
              </a:rPr>
              <a:t>cu materiale educaționale </a:t>
            </a:r>
            <a:r>
              <a:rPr lang="ro-RO" sz="1200" dirty="0" smtClean="0">
                <a:latin typeface="Arial" pitchFamily="34" charset="0"/>
                <a:cs typeface="Arial" pitchFamily="34" charset="0"/>
              </a:rPr>
              <a:t>(</a:t>
            </a:r>
            <a:r>
              <a:rPr lang="en-US" sz="1200" dirty="0"/>
              <a:t>Manual de </a:t>
            </a:r>
            <a:r>
              <a:rPr lang="en-US" sz="1200" dirty="0" err="1"/>
              <a:t>medicina</a:t>
            </a:r>
            <a:r>
              <a:rPr lang="en-US" sz="1200" dirty="0"/>
              <a:t> </a:t>
            </a:r>
            <a:r>
              <a:rPr lang="en-US" sz="1200" dirty="0" err="1"/>
              <a:t>internă</a:t>
            </a:r>
            <a:r>
              <a:rPr lang="en-US" sz="1200" dirty="0"/>
              <a:t>, </a:t>
            </a:r>
            <a:r>
              <a:rPr lang="en-US" sz="1200" dirty="0" err="1"/>
              <a:t>Anatomia</a:t>
            </a:r>
            <a:r>
              <a:rPr lang="en-US" sz="1200" dirty="0"/>
              <a:t> </a:t>
            </a:r>
            <a:r>
              <a:rPr lang="en-US" sz="1200" dirty="0" err="1"/>
              <a:t>si</a:t>
            </a:r>
            <a:r>
              <a:rPr lang="en-US" sz="1200" dirty="0"/>
              <a:t> </a:t>
            </a:r>
            <a:r>
              <a:rPr lang="en-US" sz="1200" dirty="0" err="1"/>
              <a:t>fiziologia</a:t>
            </a:r>
            <a:r>
              <a:rPr lang="en-US" sz="1200" dirty="0"/>
              <a:t> </a:t>
            </a:r>
            <a:r>
              <a:rPr lang="en-US" sz="1200" dirty="0" err="1"/>
              <a:t>omului</a:t>
            </a:r>
            <a:r>
              <a:rPr lang="en-US" sz="1200" dirty="0"/>
              <a:t>, </a:t>
            </a:r>
            <a:r>
              <a:rPr lang="en-US" sz="1200" dirty="0" err="1"/>
              <a:t>Ingrijirea</a:t>
            </a:r>
            <a:r>
              <a:rPr lang="en-US" sz="1200" dirty="0"/>
              <a:t> </a:t>
            </a:r>
            <a:r>
              <a:rPr lang="en-US" sz="1200" dirty="0" err="1"/>
              <a:t>bolnavului</a:t>
            </a:r>
            <a:r>
              <a:rPr lang="en-US" sz="1200" dirty="0"/>
              <a:t>, </a:t>
            </a:r>
            <a:r>
              <a:rPr lang="en-US" sz="1200" dirty="0" err="1"/>
              <a:t>Dictionar</a:t>
            </a:r>
            <a:r>
              <a:rPr lang="en-US" sz="1200" dirty="0"/>
              <a:t> de </a:t>
            </a:r>
            <a:r>
              <a:rPr lang="en-US" sz="1200" dirty="0" err="1"/>
              <a:t>medicina</a:t>
            </a:r>
            <a:r>
              <a:rPr lang="ro-RO" sz="1200" dirty="0" smtClean="0">
                <a:latin typeface="Arial" pitchFamily="34" charset="0"/>
                <a:cs typeface="Arial" pitchFamily="34" charset="0"/>
              </a:rPr>
              <a:t>), </a:t>
            </a:r>
            <a:r>
              <a:rPr lang="ro-RO" sz="1200" dirty="0" smtClean="0">
                <a:latin typeface="Arial" pitchFamily="34" charset="0"/>
                <a:cs typeface="Arial" pitchFamily="34" charset="0"/>
              </a:rPr>
              <a:t>echipamente </a:t>
            </a:r>
            <a:r>
              <a:rPr lang="ro-RO" sz="1200" dirty="0">
                <a:latin typeface="Arial" pitchFamily="34" charset="0"/>
                <a:cs typeface="Arial" pitchFamily="34" charset="0"/>
              </a:rPr>
              <a:t>de protecție (halate), </a:t>
            </a:r>
            <a:r>
              <a:rPr lang="ro-RO" sz="1200" dirty="0" smtClean="0">
                <a:latin typeface="Arial" pitchFamily="34" charset="0"/>
                <a:cs typeface="Arial" pitchFamily="34" charset="0"/>
              </a:rPr>
              <a:t>ghiduri </a:t>
            </a:r>
            <a:r>
              <a:rPr lang="ro-RO" sz="1200" dirty="0">
                <a:latin typeface="Arial" pitchFamily="34" charset="0"/>
                <a:cs typeface="Arial" pitchFamily="34" charset="0"/>
              </a:rPr>
              <a:t>de orientare și consiliere </a:t>
            </a:r>
            <a:r>
              <a:rPr lang="ro-RO" sz="1200" dirty="0" smtClean="0">
                <a:latin typeface="Arial" pitchFamily="34" charset="0"/>
                <a:cs typeface="Arial" pitchFamily="34" charset="0"/>
              </a:rPr>
              <a:t>profesională, Manual </a:t>
            </a:r>
            <a:r>
              <a:rPr lang="ro-RO" sz="1200" dirty="0">
                <a:latin typeface="Arial" pitchFamily="34" charset="0"/>
                <a:cs typeface="Arial" pitchFamily="34" charset="0"/>
              </a:rPr>
              <a:t>de practica </a:t>
            </a:r>
            <a:r>
              <a:rPr lang="ro-RO" sz="1200" dirty="0" smtClean="0">
                <a:latin typeface="Arial" pitchFamily="34" charset="0"/>
                <a:cs typeface="Arial" pitchFamily="34" charset="0"/>
              </a:rPr>
              <a:t>standardizat</a:t>
            </a:r>
            <a:r>
              <a:rPr lang="ro-RO" sz="1200" dirty="0" smtClean="0">
                <a:latin typeface="Arial" pitchFamily="34" charset="0"/>
                <a:cs typeface="Arial" pitchFamily="34" charset="0"/>
              </a:rPr>
              <a:t>).</a:t>
            </a:r>
            <a:endParaRPr lang="ro-RO" sz="1200" dirty="0">
              <a:latin typeface="Arial" pitchFamily="34" charset="0"/>
              <a:cs typeface="Arial" pitchFamily="34" charset="0"/>
            </a:endParaRPr>
          </a:p>
          <a:p>
            <a:pPr algn="just" eaLnBrk="1" hangingPunct="1">
              <a:spcBef>
                <a:spcPts val="613"/>
              </a:spcBef>
            </a:pPr>
            <a:r>
              <a:rPr lang="ro-RO" sz="1200" b="1" i="1" dirty="0">
                <a:latin typeface="Arial" pitchFamily="34" charset="0"/>
                <a:cs typeface="Arial" pitchFamily="34" charset="0"/>
              </a:rPr>
              <a:t>2. Elevii înscrisi în grupul ținta – stagii in </a:t>
            </a:r>
            <a:r>
              <a:rPr lang="ro-RO" sz="1200" b="1" i="1" dirty="0" smtClean="0">
                <a:latin typeface="Arial" pitchFamily="34" charset="0"/>
                <a:cs typeface="Arial" pitchFamily="34" charset="0"/>
              </a:rPr>
              <a:t>România (525 elevi), </a:t>
            </a:r>
            <a:r>
              <a:rPr lang="ro-RO" sz="1200" dirty="0">
                <a:latin typeface="Arial" pitchFamily="34" charset="0"/>
                <a:cs typeface="Arial" pitchFamily="34" charset="0"/>
              </a:rPr>
              <a:t>au </a:t>
            </a:r>
            <a:r>
              <a:rPr lang="ro-RO" sz="1200" dirty="0" smtClean="0">
                <a:latin typeface="Arial" pitchFamily="34" charset="0"/>
                <a:cs typeface="Arial" pitchFamily="34" charset="0"/>
              </a:rPr>
              <a:t>avut posibilitatea </a:t>
            </a:r>
            <a:r>
              <a:rPr lang="ro-RO" sz="1200" dirty="0">
                <a:latin typeface="Arial" pitchFamily="34" charset="0"/>
                <a:cs typeface="Arial" pitchFamily="34" charset="0"/>
              </a:rPr>
              <a:t>de a participa la concursuri </a:t>
            </a:r>
            <a:r>
              <a:rPr lang="ro-RO" sz="1200" dirty="0" smtClean="0">
                <a:latin typeface="Arial" pitchFamily="34" charset="0"/>
                <a:cs typeface="Arial" pitchFamily="34" charset="0"/>
              </a:rPr>
              <a:t>de </a:t>
            </a:r>
            <a:r>
              <a:rPr lang="ro-RO" sz="1200" dirty="0">
                <a:latin typeface="Arial" pitchFamily="34" charset="0"/>
                <a:cs typeface="Arial" pitchFamily="34" charset="0"/>
              </a:rPr>
              <a:t>evaluare a competențelor obținute în cadrul stagiilor de practică, în urma carora se </a:t>
            </a:r>
            <a:r>
              <a:rPr lang="ro-RO" sz="1200" dirty="0" smtClean="0">
                <a:latin typeface="Arial" pitchFamily="34" charset="0"/>
                <a:cs typeface="Arial" pitchFamily="34" charset="0"/>
              </a:rPr>
              <a:t>acorda </a:t>
            </a:r>
            <a:r>
              <a:rPr lang="ro-RO" sz="1200" dirty="0">
                <a:latin typeface="Arial" pitchFamily="34" charset="0"/>
                <a:cs typeface="Arial" pitchFamily="34" charset="0"/>
              </a:rPr>
              <a:t>in total </a:t>
            </a:r>
            <a:r>
              <a:rPr lang="ro-RO" sz="1200" b="1" dirty="0">
                <a:latin typeface="Arial" pitchFamily="34" charset="0"/>
                <a:cs typeface="Arial" pitchFamily="34" charset="0"/>
              </a:rPr>
              <a:t>105</a:t>
            </a:r>
            <a:r>
              <a:rPr lang="ro-RO" sz="1200" dirty="0">
                <a:latin typeface="Arial" pitchFamily="34" charset="0"/>
                <a:cs typeface="Arial" pitchFamily="34" charset="0"/>
              </a:rPr>
              <a:t> </a:t>
            </a:r>
            <a:r>
              <a:rPr lang="ro-RO" sz="1200" b="1" dirty="0">
                <a:latin typeface="Arial" pitchFamily="34" charset="0"/>
                <a:cs typeface="Arial" pitchFamily="34" charset="0"/>
              </a:rPr>
              <a:t>p</a:t>
            </a:r>
            <a:r>
              <a:rPr lang="en-US" sz="1200" b="1" dirty="0" err="1">
                <a:latin typeface="Arial" pitchFamily="34" charset="0"/>
                <a:cs typeface="Arial" pitchFamily="34" charset="0"/>
              </a:rPr>
              <a:t>remii</a:t>
            </a:r>
            <a:r>
              <a:rPr lang="en-US" sz="1200" b="1" dirty="0">
                <a:latin typeface="Arial" pitchFamily="34" charset="0"/>
                <a:cs typeface="Arial" pitchFamily="34" charset="0"/>
              </a:rPr>
              <a:t> </a:t>
            </a:r>
            <a:r>
              <a:rPr lang="ro-RO" sz="1200" b="1" dirty="0">
                <a:latin typeface="Arial" pitchFamily="34" charset="0"/>
                <a:cs typeface="Arial" pitchFamily="34" charset="0"/>
              </a:rPr>
              <a:t>in valoare de 1850 lei/elev</a:t>
            </a:r>
            <a:r>
              <a:rPr lang="ro-RO" sz="1200" dirty="0">
                <a:latin typeface="Arial" pitchFamily="34" charset="0"/>
                <a:cs typeface="Arial" pitchFamily="34" charset="0"/>
              </a:rPr>
              <a:t>, pentru </a:t>
            </a:r>
            <a:r>
              <a:rPr lang="en-US" sz="1200" dirty="0" err="1">
                <a:latin typeface="Arial" pitchFamily="34" charset="0"/>
                <a:cs typeface="Arial" pitchFamily="34" charset="0"/>
              </a:rPr>
              <a:t>performan</a:t>
            </a:r>
            <a:r>
              <a:rPr lang="ro-RO" sz="1200" dirty="0">
                <a:latin typeface="Arial" pitchFamily="34" charset="0"/>
                <a:cs typeface="Arial" pitchFamily="34" charset="0"/>
              </a:rPr>
              <a:t>ț</a:t>
            </a:r>
            <a:r>
              <a:rPr lang="en-US" sz="1200" dirty="0">
                <a:latin typeface="Arial" pitchFamily="34" charset="0"/>
                <a:cs typeface="Arial" pitchFamily="34" charset="0"/>
              </a:rPr>
              <a:t>e </a:t>
            </a:r>
            <a:r>
              <a:rPr lang="en-US" sz="1200" dirty="0" err="1">
                <a:latin typeface="Arial" pitchFamily="34" charset="0"/>
                <a:cs typeface="Arial" pitchFamily="34" charset="0"/>
              </a:rPr>
              <a:t>deosebite</a:t>
            </a:r>
            <a:r>
              <a:rPr lang="ro-RO" sz="1200" dirty="0">
                <a:latin typeface="Arial" pitchFamily="34" charset="0"/>
                <a:cs typeface="Arial" pitchFamily="34" charset="0"/>
              </a:rPr>
              <a:t> in cadrul </a:t>
            </a:r>
            <a:r>
              <a:rPr lang="en-US" sz="1200" dirty="0" err="1">
                <a:latin typeface="Arial" pitchFamily="34" charset="0"/>
                <a:cs typeface="Arial" pitchFamily="34" charset="0"/>
              </a:rPr>
              <a:t>stagiilor</a:t>
            </a:r>
            <a:r>
              <a:rPr lang="en-US" sz="1200" dirty="0">
                <a:latin typeface="Arial" pitchFamily="34" charset="0"/>
                <a:cs typeface="Arial" pitchFamily="34" charset="0"/>
              </a:rPr>
              <a:t> de </a:t>
            </a:r>
            <a:r>
              <a:rPr lang="en-US" sz="1200" dirty="0" err="1">
                <a:latin typeface="Arial" pitchFamily="34" charset="0"/>
                <a:cs typeface="Arial" pitchFamily="34" charset="0"/>
              </a:rPr>
              <a:t>practic</a:t>
            </a:r>
            <a:r>
              <a:rPr lang="ro-RO" sz="1200" dirty="0">
                <a:latin typeface="Arial" pitchFamily="34" charset="0"/>
                <a:cs typeface="Arial" pitchFamily="34" charset="0"/>
              </a:rPr>
              <a:t>ă si demonstrate in cadrul concursului.</a:t>
            </a:r>
          </a:p>
          <a:p>
            <a:pPr algn="just" eaLnBrk="1" hangingPunct="1">
              <a:spcBef>
                <a:spcPts val="613"/>
              </a:spcBef>
            </a:pPr>
            <a:r>
              <a:rPr lang="ro-RO" sz="1200" b="1" dirty="0">
                <a:latin typeface="Arial" pitchFamily="34" charset="0"/>
                <a:cs typeface="Arial" pitchFamily="34" charset="0"/>
              </a:rPr>
              <a:t>3. </a:t>
            </a:r>
            <a:r>
              <a:rPr lang="ro-RO" sz="1200" b="1" i="1" dirty="0">
                <a:latin typeface="Arial" pitchFamily="34" charset="0"/>
                <a:cs typeface="Arial" pitchFamily="34" charset="0"/>
              </a:rPr>
              <a:t>Elevii înscrisi în grupul ținta – stagii in </a:t>
            </a:r>
            <a:r>
              <a:rPr lang="ro-RO" sz="1200" b="1" i="1" dirty="0" smtClean="0">
                <a:latin typeface="Arial" pitchFamily="34" charset="0"/>
                <a:cs typeface="Arial" pitchFamily="34" charset="0"/>
              </a:rPr>
              <a:t>UE (200 elevi) </a:t>
            </a:r>
            <a:r>
              <a:rPr lang="ro-RO" sz="1200" dirty="0">
                <a:latin typeface="Arial" pitchFamily="34" charset="0"/>
                <a:cs typeface="Arial" pitchFamily="34" charset="0"/>
              </a:rPr>
              <a:t>participa la stagii de practică de câte o săptămână organizate în laboratoare din universități de profil și unități medicale din </a:t>
            </a:r>
            <a:r>
              <a:rPr lang="ro-RO" sz="1200" b="1" dirty="0">
                <a:latin typeface="Arial" pitchFamily="34" charset="0"/>
                <a:cs typeface="Arial" pitchFamily="34" charset="0"/>
              </a:rPr>
              <a:t>Irlanda sau Spania</a:t>
            </a:r>
            <a:r>
              <a:rPr lang="ro-RO" sz="1200" dirty="0">
                <a:latin typeface="Arial" pitchFamily="34" charset="0"/>
                <a:cs typeface="Arial" pitchFamily="34" charset="0"/>
              </a:rPr>
              <a:t>. </a:t>
            </a:r>
            <a:endParaRPr lang="en-US" sz="1200" dirty="0">
              <a:latin typeface="Arial" pitchFamily="34" charset="0"/>
              <a:cs typeface="Arial" pitchFamily="34" charset="0"/>
            </a:endParaRPr>
          </a:p>
          <a:p>
            <a:pPr algn="just" eaLnBrk="1" hangingPunct="1"/>
            <a:r>
              <a:rPr lang="ro-RO" sz="1200" b="1" dirty="0"/>
              <a:t>4</a:t>
            </a:r>
            <a:r>
              <a:rPr lang="ro-RO" sz="1200" dirty="0"/>
              <a:t>. Cei 500 de elevi ai scolilor </a:t>
            </a:r>
            <a:r>
              <a:rPr lang="ro-RO" sz="1200" dirty="0" smtClean="0"/>
              <a:t>partenere (Brașov, Constanța și Fundeni) au participat </a:t>
            </a:r>
            <a:r>
              <a:rPr lang="ro-RO" sz="1200" dirty="0"/>
              <a:t>la un program de orientare și consiliere profesională care ii ajuta in demersurile de integrare pe piata muncii, la absolvirea scolii;</a:t>
            </a:r>
          </a:p>
          <a:p>
            <a:pPr algn="just" eaLnBrk="1" hangingPunct="1">
              <a:spcBef>
                <a:spcPts val="613"/>
              </a:spcBef>
            </a:pPr>
            <a:r>
              <a:rPr lang="ro-RO" sz="1200" b="1" dirty="0">
                <a:latin typeface="Arial" pitchFamily="34" charset="0"/>
                <a:cs typeface="Arial" pitchFamily="34" charset="0"/>
              </a:rPr>
              <a:t>5. </a:t>
            </a:r>
            <a:r>
              <a:rPr lang="ro-RO" sz="1200" b="1" dirty="0" smtClean="0">
                <a:latin typeface="Arial" pitchFamily="34" charset="0"/>
                <a:cs typeface="Arial" pitchFamily="34" charset="0"/>
              </a:rPr>
              <a:t>L</a:t>
            </a:r>
            <a:r>
              <a:rPr lang="ro-RO" sz="1200" dirty="0" smtClean="0">
                <a:latin typeface="Arial" pitchFamily="34" charset="0"/>
                <a:cs typeface="Arial" pitchFamily="34" charset="0"/>
              </a:rPr>
              <a:t>aboratoarele </a:t>
            </a:r>
            <a:r>
              <a:rPr lang="ro-RO" sz="1200" dirty="0">
                <a:latin typeface="Arial" pitchFamily="34" charset="0"/>
                <a:cs typeface="Arial" pitchFamily="34" charset="0"/>
              </a:rPr>
              <a:t>scolilor partenere au fost dotate cu </a:t>
            </a:r>
            <a:r>
              <a:rPr lang="ro-RO" sz="1200" b="1" dirty="0">
                <a:latin typeface="Arial" pitchFamily="34" charset="0"/>
                <a:cs typeface="Arial" pitchFamily="34" charset="0"/>
              </a:rPr>
              <a:t>aparatura medicala didactica </a:t>
            </a:r>
            <a:r>
              <a:rPr lang="ro-RO" sz="1200" dirty="0">
                <a:latin typeface="Arial" pitchFamily="34" charset="0"/>
                <a:cs typeface="Arial" pitchFamily="34" charset="0"/>
              </a:rPr>
              <a:t>de ultima generatie, care va contribui la imbunatatirea stagiilor practice </a:t>
            </a:r>
            <a:r>
              <a:rPr lang="ro-RO" sz="1200" dirty="0" smtClean="0">
                <a:latin typeface="Arial" pitchFamily="34" charset="0"/>
                <a:cs typeface="Arial" pitchFamily="34" charset="0"/>
              </a:rPr>
              <a:t>(</a:t>
            </a:r>
            <a:r>
              <a:rPr lang="en-US" sz="1200" dirty="0" err="1"/>
              <a:t>manechin</a:t>
            </a:r>
            <a:r>
              <a:rPr lang="en-US" sz="1200" dirty="0"/>
              <a:t> nursing adult MBH128 - 4 </a:t>
            </a:r>
            <a:r>
              <a:rPr lang="en-US" sz="1200" dirty="0" err="1"/>
              <a:t>buc</a:t>
            </a:r>
            <a:r>
              <a:rPr lang="en-US" sz="1200" dirty="0"/>
              <a:t>, </a:t>
            </a:r>
            <a:r>
              <a:rPr lang="en-US" sz="1200" dirty="0" err="1"/>
              <a:t>manechin</a:t>
            </a:r>
            <a:r>
              <a:rPr lang="en-US" sz="1200" dirty="0"/>
              <a:t> nursing baby MBFT537 – 3 </a:t>
            </a:r>
            <a:r>
              <a:rPr lang="en-US" sz="1200" dirty="0" err="1"/>
              <a:t>buc</a:t>
            </a:r>
            <a:r>
              <a:rPr lang="en-US" sz="1200" dirty="0"/>
              <a:t>, </a:t>
            </a:r>
            <a:r>
              <a:rPr lang="en-US" sz="1200" dirty="0" err="1"/>
              <a:t>manechin</a:t>
            </a:r>
            <a:r>
              <a:rPr lang="en-US" sz="1200" dirty="0"/>
              <a:t> nursing </a:t>
            </a:r>
            <a:r>
              <a:rPr lang="en-US" sz="1200" dirty="0" err="1"/>
              <a:t>copil</a:t>
            </a:r>
            <a:r>
              <a:rPr lang="en-US" sz="1200" dirty="0"/>
              <a:t> 5 </a:t>
            </a:r>
            <a:r>
              <a:rPr lang="en-US" sz="1200" dirty="0" err="1"/>
              <a:t>ani</a:t>
            </a:r>
            <a:r>
              <a:rPr lang="en-US" sz="1200" dirty="0"/>
              <a:t> MBFT534 – 3 </a:t>
            </a:r>
            <a:r>
              <a:rPr lang="en-US" sz="1200" dirty="0" err="1"/>
              <a:t>buc</a:t>
            </a:r>
            <a:r>
              <a:rPr lang="en-US" sz="1200" dirty="0"/>
              <a:t>, tors </a:t>
            </a:r>
            <a:r>
              <a:rPr lang="en-US" sz="1200" dirty="0" err="1"/>
              <a:t>uman</a:t>
            </a:r>
            <a:r>
              <a:rPr lang="en-US" sz="1200" dirty="0"/>
              <a:t> cu cap – 7 </a:t>
            </a:r>
            <a:r>
              <a:rPr lang="en-US" sz="1200" dirty="0" err="1"/>
              <a:t>buc</a:t>
            </a:r>
            <a:r>
              <a:rPr lang="en-US" sz="1200" dirty="0"/>
              <a:t>, kit simulator </a:t>
            </a:r>
            <a:r>
              <a:rPr lang="en-US" sz="1200" dirty="0" err="1"/>
              <a:t>injectie</a:t>
            </a:r>
            <a:r>
              <a:rPr lang="en-US" sz="1200" dirty="0"/>
              <a:t> </a:t>
            </a:r>
            <a:r>
              <a:rPr lang="en-US" sz="1200" dirty="0" err="1"/>
              <a:t>intravenos</a:t>
            </a:r>
            <a:r>
              <a:rPr lang="en-US" sz="1200" dirty="0"/>
              <a:t>, </a:t>
            </a:r>
            <a:r>
              <a:rPr lang="en-US" sz="1200" dirty="0" err="1"/>
              <a:t>intramusculator</a:t>
            </a:r>
            <a:r>
              <a:rPr lang="en-US" sz="1200" dirty="0"/>
              <a:t> </a:t>
            </a:r>
            <a:r>
              <a:rPr lang="en-US" sz="1200" dirty="0" smtClean="0"/>
              <a:t>-</a:t>
            </a:r>
            <a:r>
              <a:rPr lang="en-US" sz="1200" dirty="0"/>
              <a:t>10 </a:t>
            </a:r>
            <a:r>
              <a:rPr lang="en-US" sz="1200" dirty="0" err="1"/>
              <a:t>buc</a:t>
            </a:r>
            <a:r>
              <a:rPr lang="en-US" sz="1200" dirty="0" smtClean="0"/>
              <a:t>)</a:t>
            </a:r>
            <a:r>
              <a:rPr lang="ro-RO" sz="1200" dirty="0" smtClean="0"/>
              <a:t> </a:t>
            </a:r>
          </a:p>
          <a:p>
            <a:pPr algn="just" eaLnBrk="1" hangingPunct="1">
              <a:spcBef>
                <a:spcPts val="613"/>
              </a:spcBef>
            </a:pPr>
            <a:r>
              <a:rPr lang="ro-RO" sz="1200" b="1" dirty="0" smtClean="0">
                <a:latin typeface="Arial" pitchFamily="34" charset="0"/>
                <a:cs typeface="Arial" pitchFamily="34" charset="0"/>
              </a:rPr>
              <a:t>6</a:t>
            </a:r>
            <a:r>
              <a:rPr lang="ro-RO" sz="1200" b="1" dirty="0">
                <a:latin typeface="Arial" pitchFamily="34" charset="0"/>
                <a:cs typeface="Arial" pitchFamily="34" charset="0"/>
              </a:rPr>
              <a:t>. </a:t>
            </a:r>
            <a:r>
              <a:rPr lang="ro-RO" sz="1200" dirty="0" smtClean="0">
                <a:latin typeface="Arial" pitchFamily="34" charset="0"/>
                <a:cs typeface="Arial" pitchFamily="34" charset="0"/>
              </a:rPr>
              <a:t>Au fost organizate </a:t>
            </a:r>
            <a:r>
              <a:rPr lang="ro-RO" sz="1200" b="1" dirty="0" smtClean="0">
                <a:latin typeface="Arial" pitchFamily="34" charset="0"/>
                <a:cs typeface="Arial" pitchFamily="34" charset="0"/>
              </a:rPr>
              <a:t>6</a:t>
            </a:r>
            <a:r>
              <a:rPr lang="ro-RO" sz="1200" dirty="0" smtClean="0">
                <a:latin typeface="Arial" pitchFamily="34" charset="0"/>
                <a:cs typeface="Arial" pitchFamily="34" charset="0"/>
              </a:rPr>
              <a:t> </a:t>
            </a:r>
            <a:r>
              <a:rPr lang="ro-RO" sz="1200" b="1" dirty="0" smtClean="0">
                <a:latin typeface="Arial" pitchFamily="34" charset="0"/>
                <a:cs typeface="Arial" pitchFamily="34" charset="0"/>
              </a:rPr>
              <a:t>sesiuni </a:t>
            </a:r>
            <a:r>
              <a:rPr lang="ro-RO" sz="1200" b="1" dirty="0">
                <a:latin typeface="Arial" pitchFamily="34" charset="0"/>
                <a:cs typeface="Arial" pitchFamily="34" charset="0"/>
              </a:rPr>
              <a:t>de training transnationale pentru personalul medical cu rol de </a:t>
            </a:r>
            <a:r>
              <a:rPr lang="ro-RO" sz="1200" b="1" dirty="0" smtClean="0">
                <a:latin typeface="Arial" pitchFamily="34" charset="0"/>
                <a:cs typeface="Arial" pitchFamily="34" charset="0"/>
              </a:rPr>
              <a:t>tutori </a:t>
            </a:r>
            <a:endParaRPr lang="ro-RO" sz="1200" dirty="0">
              <a:latin typeface="Arial" pitchFamily="34" charset="0"/>
              <a:cs typeface="Arial" pitchFamily="34" charset="0"/>
            </a:endParaRPr>
          </a:p>
          <a:p>
            <a:pPr algn="just" eaLnBrk="1" hangingPunct="1">
              <a:spcBef>
                <a:spcPts val="613"/>
              </a:spcBef>
            </a:pPr>
            <a:r>
              <a:rPr lang="ro-RO" sz="1200" b="1" dirty="0"/>
              <a:t>7</a:t>
            </a:r>
            <a:r>
              <a:rPr lang="ro-RO" sz="1200" dirty="0"/>
              <a:t>. Elevii </a:t>
            </a:r>
            <a:r>
              <a:rPr lang="ro-RO" sz="1200" dirty="0" smtClean="0"/>
              <a:t>au beneficiat de </a:t>
            </a:r>
            <a:r>
              <a:rPr lang="ro-RO" sz="1200" dirty="0"/>
              <a:t>campanii de informare/conștientizare/mediatizare a posibilităților de inserție a absolvenților pe piața muncii</a:t>
            </a:r>
            <a:endParaRPr lang="ro-RO" sz="1200" dirty="0">
              <a:latin typeface="Arial" pitchFamily="34" charset="0"/>
              <a:cs typeface="Arial" pitchFamily="34" charset="0"/>
            </a:endParaRPr>
          </a:p>
          <a:p>
            <a:pPr algn="just"/>
            <a:endParaRPr lang="en-US" sz="1200" dirty="0"/>
          </a:p>
        </p:txBody>
      </p:sp>
      <p:sp>
        <p:nvSpPr>
          <p:cNvPr id="28" name="TextBox 27"/>
          <p:cNvSpPr txBox="1"/>
          <p:nvPr/>
        </p:nvSpPr>
        <p:spPr>
          <a:xfrm>
            <a:off x="3732214" y="2323939"/>
            <a:ext cx="5089855" cy="461665"/>
          </a:xfrm>
          <a:prstGeom prst="rect">
            <a:avLst/>
          </a:prstGeom>
          <a:noFill/>
        </p:spPr>
        <p:txBody>
          <a:bodyPr wrap="none">
            <a:spAutoFit/>
          </a:bodyPr>
          <a:lstStyle/>
          <a:p>
            <a:pPr>
              <a:defRPr/>
            </a:pPr>
            <a:r>
              <a:rPr lang="ro-RO" sz="2400" b="1" i="1" dirty="0" smtClean="0">
                <a:effectLst>
                  <a:outerShdw blurRad="38100" dist="38100" dir="2700000" algn="tl">
                    <a:srgbClr val="000000">
                      <a:alpha val="43137"/>
                    </a:srgbClr>
                  </a:outerShdw>
                </a:effectLst>
              </a:rPr>
              <a:t>Măsuri de îmbunătățire a stagiilor</a:t>
            </a:r>
            <a:endParaRPr lang="en-US" sz="2400" b="1" i="1" dirty="0">
              <a:effectLst>
                <a:outerShdw blurRad="38100" dist="38100" dir="2700000" algn="tl">
                  <a:srgbClr val="000000">
                    <a:alpha val="43137"/>
                  </a:srgbClr>
                </a:outerShdw>
              </a:effectLst>
            </a:endParaRPr>
          </a:p>
        </p:txBody>
      </p:sp>
      <p:pic>
        <p:nvPicPr>
          <p:cNvPr id="12"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105653"/>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08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4" cstate="print">
            <a:extLst/>
          </a:blip>
          <a:stretch>
            <a:fillRect/>
          </a:stretch>
        </p:blipFill>
        <p:spPr bwMode="auto">
          <a:xfrm>
            <a:off x="3440904" y="980728"/>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0" y="1393824"/>
            <a:ext cx="9156700" cy="5496693"/>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9145588" y="0"/>
            <a:ext cx="11112" cy="246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12949" y="1700809"/>
            <a:ext cx="8740376" cy="496855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ro-RO" dirty="0">
              <a:solidFill>
                <a:schemeClr val="tx1"/>
              </a:solidFill>
            </a:endParaRPr>
          </a:p>
        </p:txBody>
      </p:sp>
      <p:sp>
        <p:nvSpPr>
          <p:cNvPr id="13" name="TextBox 10"/>
          <p:cNvSpPr txBox="1">
            <a:spLocks noChangeArrowheads="1"/>
          </p:cNvSpPr>
          <p:nvPr/>
        </p:nvSpPr>
        <p:spPr bwMode="auto">
          <a:xfrm>
            <a:off x="240301" y="2825440"/>
            <a:ext cx="8557789" cy="3695157"/>
          </a:xfrm>
          <a:prstGeom prst="rect">
            <a:avLst/>
          </a:prstGeom>
          <a:noFill/>
          <a:ln w="9525">
            <a:noFill/>
            <a:miter lim="800000"/>
            <a:headEnd/>
            <a:tailEnd/>
          </a:ln>
        </p:spPr>
        <p:txBody>
          <a:bodyPr wrap="square" lIns="93260" tIns="46630" rIns="93260" bIns="46630">
            <a:spAutoFit/>
          </a:bodyPr>
          <a:lstStyle/>
          <a:p>
            <a:pPr algn="just">
              <a:lnSpc>
                <a:spcPct val="150000"/>
              </a:lnSpc>
            </a:pPr>
            <a:endParaRPr lang="ro-RO" sz="1200" dirty="0"/>
          </a:p>
          <a:p>
            <a:pPr algn="just">
              <a:lnSpc>
                <a:spcPct val="150000"/>
              </a:lnSpc>
            </a:pPr>
            <a:r>
              <a:rPr lang="vi-VN" sz="1200" dirty="0" smtClean="0"/>
              <a:t>A.1</a:t>
            </a:r>
            <a:r>
              <a:rPr lang="vi-VN" sz="1200" dirty="0"/>
              <a:t>. Organizarea, implementarea, monitorizarea și evaluarea stagiilor de pregătire practică pentru elevii școlilor cu profil sanitar autorizate și acreditate, prevăzute în curriculum - ul obligatoriu, desfășurate în spitale din România și din state membre UE</a:t>
            </a:r>
            <a:r>
              <a:rPr lang="ro-RO" sz="1200" dirty="0"/>
              <a:t> (Irlanda și Spania)</a:t>
            </a:r>
            <a:r>
              <a:rPr lang="vi-VN" sz="1200" dirty="0"/>
              <a:t>.</a:t>
            </a:r>
            <a:endParaRPr lang="ro-RO" sz="1200" dirty="0"/>
          </a:p>
          <a:p>
            <a:pPr algn="just">
              <a:lnSpc>
                <a:spcPct val="150000"/>
              </a:lnSpc>
            </a:pPr>
            <a:r>
              <a:rPr lang="vi-VN" sz="1200" dirty="0" smtClean="0"/>
              <a:t>A2</a:t>
            </a:r>
            <a:r>
              <a:rPr lang="vi-VN" sz="1200" dirty="0"/>
              <a:t>. Organizarea sesiunilor de training transnaționale în vederea perfecționării personalului din unitățile medicale cu rol de tutori pentru pregătirea practică a elevilor școlilor sanitare, ca măsură de sprijin pentru derularea eficientă a stagiilor de pregătire practică a elevilor. </a:t>
            </a:r>
            <a:endParaRPr lang="ro-RO" sz="1200" dirty="0"/>
          </a:p>
          <a:p>
            <a:pPr algn="just">
              <a:lnSpc>
                <a:spcPct val="150000"/>
              </a:lnSpc>
            </a:pPr>
            <a:r>
              <a:rPr lang="vi-VN" sz="1200" dirty="0" smtClean="0"/>
              <a:t>A.3</a:t>
            </a:r>
            <a:r>
              <a:rPr lang="vi-VN" sz="1200" dirty="0"/>
              <a:t>. Dezvoltarea, implementarea, monitorizarea și evaluarea serviciilor de consiliere și orientare profesională pentru elevii din școlile cu profil sanitar, autorizate și acreditate.</a:t>
            </a:r>
            <a:endParaRPr lang="ro-RO" sz="1200" dirty="0"/>
          </a:p>
          <a:p>
            <a:pPr algn="just">
              <a:lnSpc>
                <a:spcPct val="150000"/>
              </a:lnSpc>
            </a:pPr>
            <a:r>
              <a:rPr lang="vi-VN" sz="1200" dirty="0" smtClean="0"/>
              <a:t>A.4</a:t>
            </a:r>
            <a:r>
              <a:rPr lang="vi-VN" sz="1200" dirty="0"/>
              <a:t>. Campanii de informare/conștientizare/mediatizare a posibilităților de inserție a absolvenților de școli cu profil sanitar pe piața muncii </a:t>
            </a:r>
            <a:endParaRPr lang="ro-RO" sz="1200" dirty="0"/>
          </a:p>
          <a:p>
            <a:pPr>
              <a:lnSpc>
                <a:spcPct val="150000"/>
              </a:lnSpc>
            </a:pPr>
            <a:r>
              <a:rPr lang="ro-RO" sz="1200" b="1" dirty="0"/>
              <a:t>  </a:t>
            </a:r>
          </a:p>
          <a:p>
            <a:pPr>
              <a:lnSpc>
                <a:spcPct val="150000"/>
              </a:lnSpc>
            </a:pPr>
            <a:r>
              <a:rPr lang="ro-RO" sz="1200" dirty="0"/>
              <a:t> </a:t>
            </a:r>
            <a:endParaRPr lang="en-US" sz="1200" dirty="0"/>
          </a:p>
        </p:txBody>
      </p:sp>
      <p:sp>
        <p:nvSpPr>
          <p:cNvPr id="17" name="TextBox 16"/>
          <p:cNvSpPr txBox="1"/>
          <p:nvPr/>
        </p:nvSpPr>
        <p:spPr>
          <a:xfrm>
            <a:off x="2682411" y="2586009"/>
            <a:ext cx="6122638" cy="400110"/>
          </a:xfrm>
          <a:prstGeom prst="rect">
            <a:avLst/>
          </a:prstGeom>
          <a:noFill/>
        </p:spPr>
        <p:txBody>
          <a:bodyPr wrap="none">
            <a:spAutoFit/>
          </a:bodyPr>
          <a:lstStyle/>
          <a:p>
            <a:pPr>
              <a:defRPr/>
            </a:pPr>
            <a:r>
              <a:rPr lang="ro-RO" sz="2000" b="1" i="1" dirty="0">
                <a:effectLst>
                  <a:outerShdw blurRad="38100" dist="38100" dir="2700000" algn="tl">
                    <a:srgbClr val="000000">
                      <a:alpha val="43137"/>
                    </a:srgbClr>
                  </a:outerShdw>
                </a:effectLst>
              </a:rPr>
              <a:t>PRINCIPALELE  </a:t>
            </a:r>
            <a:r>
              <a:rPr lang="ro-RO" sz="2000" b="1" i="1" dirty="0" smtClean="0">
                <a:effectLst>
                  <a:outerShdw blurRad="38100" dist="38100" dir="2700000" algn="tl">
                    <a:srgbClr val="000000">
                      <a:alpha val="43137"/>
                    </a:srgbClr>
                  </a:outerShdw>
                </a:effectLst>
              </a:rPr>
              <a:t>ACTIVITĂȚI  </a:t>
            </a:r>
            <a:r>
              <a:rPr lang="ro-RO" sz="2000" b="1" i="1" dirty="0">
                <a:effectLst>
                  <a:outerShdw blurRad="38100" dist="38100" dir="2700000" algn="tl">
                    <a:srgbClr val="000000">
                      <a:alpha val="43137"/>
                    </a:srgbClr>
                  </a:outerShdw>
                </a:effectLst>
              </a:rPr>
              <a:t>ALE </a:t>
            </a:r>
            <a:r>
              <a:rPr lang="ro-RO" sz="2000" b="1" i="1" dirty="0" smtClean="0">
                <a:effectLst>
                  <a:outerShdw blurRad="38100" dist="38100" dir="2700000" algn="tl">
                    <a:srgbClr val="000000">
                      <a:alpha val="43137"/>
                    </a:srgbClr>
                  </a:outerShdw>
                </a:effectLst>
              </a:rPr>
              <a:t> PROIECTULUI</a:t>
            </a:r>
            <a:endParaRPr lang="en-US" sz="2000" b="1" i="1" dirty="0">
              <a:effectLst>
                <a:outerShdw blurRad="38100" dist="38100" dir="2700000" algn="tl">
                  <a:srgbClr val="000000">
                    <a:alpha val="43137"/>
                  </a:srgbClr>
                </a:outerShdw>
              </a:effectLst>
            </a:endParaRPr>
          </a:p>
        </p:txBody>
      </p:sp>
      <p:pic>
        <p:nvPicPr>
          <p:cNvPr id="12" name="Picture 2" descr="Banda sigle 2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04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6372200" y="1102046"/>
            <a:ext cx="2448272" cy="2110930"/>
          </a:xfrm>
          <a:prstGeom prst="rect">
            <a:avLst/>
          </a:prstGeom>
          <a:ln>
            <a:noFill/>
          </a:ln>
          <a:effectLst>
            <a:outerShdw blurRad="292100" dist="139700" dir="2700000" algn="tl" rotWithShape="0">
              <a:srgbClr val="333333">
                <a:alpha val="65000"/>
              </a:srgbClr>
            </a:outerShdw>
            <a:softEdge rad="317500"/>
          </a:effectLst>
        </p:spPr>
      </p:pic>
      <p:pic>
        <p:nvPicPr>
          <p:cNvPr id="15" name="Picture 4"/>
          <p:cNvPicPr>
            <a:picLocks noChangeAspect="1" noChangeArrowheads="1"/>
          </p:cNvPicPr>
          <p:nvPr/>
        </p:nvPicPr>
        <p:blipFill>
          <a:blip r:embed="rId4"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5" cstate="print">
            <a:extLst/>
          </a:blip>
          <a:stretch>
            <a:fillRect/>
          </a:stretch>
        </p:blipFill>
        <p:spPr bwMode="auto">
          <a:xfrm>
            <a:off x="3491880" y="980728"/>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197427" y="1393825"/>
            <a:ext cx="4946071" cy="5464173"/>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3"/>
          </p:cNvCxnSpPr>
          <p:nvPr/>
        </p:nvCxnSpPr>
        <p:spPr>
          <a:xfrm flipH="1" flipV="1">
            <a:off x="9109077" y="3"/>
            <a:ext cx="10590" cy="226914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94600" y="1772816"/>
            <a:ext cx="4563152" cy="443317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Flowchart: Document 11"/>
          <p:cNvSpPr/>
          <p:nvPr/>
        </p:nvSpPr>
        <p:spPr>
          <a:xfrm flipH="1" flipV="1">
            <a:off x="5143500" y="1772814"/>
            <a:ext cx="4000500" cy="50851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866"/>
              <a:gd name="connsiteY0" fmla="*/ 0 h 21833"/>
              <a:gd name="connsiteX1" fmla="*/ 21600 w 21866"/>
              <a:gd name="connsiteY1" fmla="*/ 0 h 21833"/>
              <a:gd name="connsiteX2" fmla="*/ 21866 w 21866"/>
              <a:gd name="connsiteY2" fmla="*/ 20153 h 21833"/>
              <a:gd name="connsiteX3" fmla="*/ 0 w 21866"/>
              <a:gd name="connsiteY3" fmla="*/ 20172 h 21833"/>
              <a:gd name="connsiteX4" fmla="*/ 0 w 21866"/>
              <a:gd name="connsiteY4" fmla="*/ 0 h 21833"/>
              <a:gd name="connsiteX0" fmla="*/ 0 w 21866"/>
              <a:gd name="connsiteY0" fmla="*/ 0 h 20172"/>
              <a:gd name="connsiteX1" fmla="*/ 21600 w 21866"/>
              <a:gd name="connsiteY1" fmla="*/ 0 h 20172"/>
              <a:gd name="connsiteX2" fmla="*/ 21866 w 21866"/>
              <a:gd name="connsiteY2" fmla="*/ 20153 h 20172"/>
              <a:gd name="connsiteX3" fmla="*/ 0 w 21866"/>
              <a:gd name="connsiteY3" fmla="*/ 20172 h 20172"/>
              <a:gd name="connsiteX4" fmla="*/ 0 w 21866"/>
              <a:gd name="connsiteY4" fmla="*/ 0 h 20172"/>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6" h="20153">
                <a:moveTo>
                  <a:pt x="0" y="0"/>
                </a:moveTo>
                <a:lnTo>
                  <a:pt x="21600" y="0"/>
                </a:lnTo>
                <a:cubicBezTo>
                  <a:pt x="21600" y="5774"/>
                  <a:pt x="21866" y="14379"/>
                  <a:pt x="21866" y="20153"/>
                </a:cubicBezTo>
                <a:cubicBezTo>
                  <a:pt x="11066" y="20153"/>
                  <a:pt x="10600" y="18443"/>
                  <a:pt x="133" y="18186"/>
                </a:cubicBezTo>
                <a:cubicBezTo>
                  <a:pt x="89" y="12124"/>
                  <a:pt x="44" y="6062"/>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lowchart: Document 9"/>
          <p:cNvSpPr/>
          <p:nvPr/>
        </p:nvSpPr>
        <p:spPr>
          <a:xfrm rot="10800000">
            <a:off x="5572555" y="1916832"/>
            <a:ext cx="3393213" cy="448387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 name="connsiteX0" fmla="*/ 340 w 21940"/>
              <a:gd name="connsiteY0" fmla="*/ 0 h 19234"/>
              <a:gd name="connsiteX1" fmla="*/ 21940 w 21940"/>
              <a:gd name="connsiteY1" fmla="*/ 0 h 19234"/>
              <a:gd name="connsiteX2" fmla="*/ 21940 w 21940"/>
              <a:gd name="connsiteY2" fmla="*/ 16598 h 19234"/>
              <a:gd name="connsiteX3" fmla="*/ 0 w 21940"/>
              <a:gd name="connsiteY3" fmla="*/ 17838 h 19234"/>
              <a:gd name="connsiteX4" fmla="*/ 340 w 21940"/>
              <a:gd name="connsiteY4" fmla="*/ 0 h 19234"/>
              <a:gd name="connsiteX0" fmla="*/ 340 w 21940"/>
              <a:gd name="connsiteY0" fmla="*/ 0 h 18850"/>
              <a:gd name="connsiteX1" fmla="*/ 21940 w 21940"/>
              <a:gd name="connsiteY1" fmla="*/ 0 h 18850"/>
              <a:gd name="connsiteX2" fmla="*/ 21940 w 21940"/>
              <a:gd name="connsiteY2" fmla="*/ 16598 h 18850"/>
              <a:gd name="connsiteX3" fmla="*/ 0 w 21940"/>
              <a:gd name="connsiteY3" fmla="*/ 17838 h 18850"/>
              <a:gd name="connsiteX4" fmla="*/ 340 w 21940"/>
              <a:gd name="connsiteY4" fmla="*/ 0 h 18850"/>
              <a:gd name="connsiteX0" fmla="*/ 340 w 21940"/>
              <a:gd name="connsiteY0" fmla="*/ 0 h 21515"/>
              <a:gd name="connsiteX1" fmla="*/ 21940 w 21940"/>
              <a:gd name="connsiteY1" fmla="*/ 0 h 21515"/>
              <a:gd name="connsiteX2" fmla="*/ 21855 w 21940"/>
              <a:gd name="connsiteY2" fmla="*/ 21515 h 21515"/>
              <a:gd name="connsiteX3" fmla="*/ 0 w 21940"/>
              <a:gd name="connsiteY3" fmla="*/ 17838 h 21515"/>
              <a:gd name="connsiteX4" fmla="*/ 340 w 21940"/>
              <a:gd name="connsiteY4" fmla="*/ 0 h 21515"/>
              <a:gd name="connsiteX0" fmla="*/ 425 w 22025"/>
              <a:gd name="connsiteY0" fmla="*/ 0 h 21543"/>
              <a:gd name="connsiteX1" fmla="*/ 22025 w 22025"/>
              <a:gd name="connsiteY1" fmla="*/ 0 h 21543"/>
              <a:gd name="connsiteX2" fmla="*/ 21940 w 22025"/>
              <a:gd name="connsiteY2" fmla="*/ 21515 h 21543"/>
              <a:gd name="connsiteX3" fmla="*/ 0 w 22025"/>
              <a:gd name="connsiteY3" fmla="*/ 19129 h 21543"/>
              <a:gd name="connsiteX4" fmla="*/ 425 w 22025"/>
              <a:gd name="connsiteY4" fmla="*/ 0 h 21543"/>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 h="21515">
                <a:moveTo>
                  <a:pt x="425" y="0"/>
                </a:moveTo>
                <a:lnTo>
                  <a:pt x="22025" y="0"/>
                </a:lnTo>
                <a:cubicBezTo>
                  <a:pt x="21997" y="7172"/>
                  <a:pt x="21968" y="14343"/>
                  <a:pt x="21940" y="21515"/>
                </a:cubicBezTo>
                <a:cubicBezTo>
                  <a:pt x="11140" y="21515"/>
                  <a:pt x="11565" y="20247"/>
                  <a:pt x="0" y="19129"/>
                </a:cubicBezTo>
                <a:cubicBezTo>
                  <a:pt x="113" y="13183"/>
                  <a:pt x="312" y="5946"/>
                  <a:pt x="425" y="0"/>
                </a:cubicBez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943634676"/>
              </p:ext>
            </p:extLst>
          </p:nvPr>
        </p:nvGraphicFramePr>
        <p:xfrm>
          <a:off x="245525" y="2586263"/>
          <a:ext cx="4661300" cy="3619733"/>
        </p:xfrm>
        <a:graphic>
          <a:graphicData uri="http://schemas.openxmlformats.org/drawingml/2006/table">
            <a:tbl>
              <a:tblPr/>
              <a:tblGrid>
                <a:gridCol w="2710228"/>
                <a:gridCol w="921322"/>
                <a:gridCol w="1029750"/>
              </a:tblGrid>
              <a:tr h="794951">
                <a:tc>
                  <a:txBody>
                    <a:bodyPr/>
                    <a:lstStyle/>
                    <a:p>
                      <a:pPr indent="45720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200" b="1" dirty="0">
                          <a:latin typeface="Arial"/>
                          <a:ea typeface="Calibri"/>
                          <a:cs typeface="Times New Roman"/>
                        </a:rPr>
                        <a:t>Grup </a:t>
                      </a:r>
                      <a:r>
                        <a:rPr lang="ro-RO" sz="1200" b="1" dirty="0" smtClean="0">
                          <a:latin typeface="Arial"/>
                          <a:ea typeface="Calibri"/>
                          <a:cs typeface="Times New Roman"/>
                        </a:rPr>
                        <a:t>ţintă</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100" b="1" kern="1200" dirty="0" smtClean="0">
                          <a:solidFill>
                            <a:schemeClr val="tx1"/>
                          </a:solidFill>
                          <a:latin typeface="Arial"/>
                          <a:ea typeface="Calibri"/>
                          <a:cs typeface="Times New Roman"/>
                        </a:rPr>
                        <a:t>V</a:t>
                      </a:r>
                      <a:r>
                        <a:rPr lang="ro-RO" sz="1100" b="1" kern="1200" dirty="0" smtClean="0">
                          <a:solidFill>
                            <a:schemeClr val="tx1"/>
                          </a:solidFill>
                          <a:latin typeface="Arial"/>
                          <a:ea typeface="Calibri"/>
                          <a:cs typeface="Times New Roman"/>
                        </a:rPr>
                        <a:t>aloare prognozată</a:t>
                      </a:r>
                      <a:endParaRPr lang="en-US" sz="1100" b="1" kern="1200" dirty="0">
                        <a:solidFill>
                          <a:schemeClr val="tx1"/>
                        </a:solidFill>
                        <a:latin typeface="Arial"/>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a:latin typeface="Arial"/>
                          <a:ea typeface="Calibri"/>
                          <a:cs typeface="Times New Roman"/>
                        </a:rPr>
                        <a:t>Valoare </a:t>
                      </a:r>
                      <a:r>
                        <a:rPr lang="ro-RO" sz="1100" b="1" dirty="0" smtClean="0">
                          <a:latin typeface="Arial"/>
                          <a:ea typeface="Calibri"/>
                          <a:cs typeface="Times New Roman"/>
                        </a:rPr>
                        <a:t>realizată</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421219">
                <a:tc>
                  <a:txBody>
                    <a:bodyPr/>
                    <a:lstStyle/>
                    <a:p>
                      <a:pPr marL="0" indent="0"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smtClean="0">
                          <a:latin typeface="Arial"/>
                          <a:ea typeface="Calibri"/>
                          <a:cs typeface="Times New Roman"/>
                        </a:rPr>
                        <a:t>P</a:t>
                      </a:r>
                      <a:r>
                        <a:rPr lang="ro-RO" sz="1200" dirty="0" smtClean="0">
                          <a:latin typeface="Arial"/>
                          <a:ea typeface="Calibri"/>
                          <a:cs typeface="Times New Roman"/>
                        </a:rPr>
                        <a:t>ersonal </a:t>
                      </a:r>
                      <a:r>
                        <a:rPr lang="ro-RO" sz="1200" dirty="0">
                          <a:latin typeface="Arial"/>
                          <a:ea typeface="Calibri"/>
                          <a:cs typeface="Times New Roman"/>
                        </a:rPr>
                        <a:t>din unități medicale cu </a:t>
                      </a:r>
                      <a:r>
                        <a:rPr lang="en-US" sz="1200" dirty="0" smtClean="0">
                          <a:latin typeface="Arial"/>
                          <a:ea typeface="Calibri"/>
                          <a:cs typeface="Times New Roman"/>
                        </a:rPr>
                        <a:t>  </a:t>
                      </a:r>
                      <a:r>
                        <a:rPr lang="ro-RO" sz="1200" dirty="0" smtClean="0">
                          <a:latin typeface="Arial"/>
                          <a:ea typeface="Calibri"/>
                          <a:cs typeface="Times New Roman"/>
                        </a:rPr>
                        <a:t>atribuţii </a:t>
                      </a:r>
                      <a:r>
                        <a:rPr lang="ro-RO" sz="1200" dirty="0">
                          <a:latin typeface="Arial"/>
                          <a:ea typeface="Calibri"/>
                          <a:cs typeface="Times New Roman"/>
                        </a:rPr>
                        <a:t>de tutori</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a:latin typeface="Arial"/>
                          <a:ea typeface="Calibri"/>
                          <a:cs typeface="Times New Roman"/>
                        </a:rPr>
                        <a:t>200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smtClean="0">
                          <a:latin typeface="Arial"/>
                          <a:ea typeface="Calibri"/>
                          <a:cs typeface="Times New Roman"/>
                        </a:rPr>
                        <a:t>200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469263">
                <a:tc>
                  <a:txBody>
                    <a:bodyPr/>
                    <a:lstStyle/>
                    <a:p>
                      <a:pPr marL="0" indent="0"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200" dirty="0">
                          <a:latin typeface="Arial"/>
                          <a:ea typeface="Calibri"/>
                          <a:cs typeface="Times New Roman"/>
                        </a:rPr>
                        <a:t>Elevi înmatriculați în sistemul național de învățământ, din care:</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smtClean="0">
                          <a:latin typeface="Arial"/>
                          <a:ea typeface="Calibri"/>
                          <a:cs typeface="Times New Roman"/>
                        </a:rPr>
                        <a:t>725,</a:t>
                      </a:r>
                      <a:r>
                        <a:rPr lang="en-US" sz="1100" b="1" dirty="0" smtClean="0">
                          <a:latin typeface="Arial"/>
                          <a:ea typeface="Calibri"/>
                          <a:cs typeface="Times New Roman"/>
                        </a:rPr>
                        <a:t> </a:t>
                      </a:r>
                      <a:endParaRPr lang="ro-RO" sz="1100" b="1" dirty="0" smtClean="0">
                        <a:latin typeface="Arial"/>
                        <a:ea typeface="Calibri"/>
                        <a:cs typeface="Times New Roman"/>
                      </a:endParaRPr>
                    </a:p>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dirty="0" smtClean="0">
                          <a:latin typeface="Arial"/>
                          <a:ea typeface="Calibri"/>
                          <a:cs typeface="Times New Roman"/>
                        </a:rPr>
                        <a:t>din </a:t>
                      </a:r>
                      <a:r>
                        <a:rPr lang="ro-RO" sz="1100" dirty="0">
                          <a:latin typeface="Arial"/>
                          <a:ea typeface="Calibri"/>
                          <a:cs typeface="Times New Roman"/>
                        </a:rPr>
                        <a:t>care:</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smtClean="0">
                          <a:latin typeface="Arial"/>
                          <a:ea typeface="Calibri"/>
                          <a:cs typeface="Times New Roman"/>
                        </a:rPr>
                        <a:t>725,</a:t>
                      </a:r>
                      <a:endParaRPr lang="en-US" sz="1100" dirty="0">
                        <a:latin typeface="Calibri"/>
                        <a:ea typeface="Calibri"/>
                        <a:cs typeface="Times New Roman"/>
                      </a:endParaRPr>
                    </a:p>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dirty="0">
                          <a:latin typeface="Arial"/>
                          <a:ea typeface="Calibri"/>
                          <a:cs typeface="Times New Roman"/>
                        </a:rPr>
                        <a:t>din care:</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421219">
                <a:tc>
                  <a:txBody>
                    <a:bodyPr/>
                    <a:lstStyle/>
                    <a:p>
                      <a:pPr marL="0" indent="0"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200" dirty="0">
                          <a:latin typeface="Arial"/>
                          <a:ea typeface="Calibri"/>
                          <a:cs typeface="Times New Roman"/>
                        </a:rPr>
                        <a:t>Scoala Postliceală Sanitară – Fundeni, București</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a:latin typeface="Arial"/>
                          <a:ea typeface="Calibri"/>
                          <a:cs typeface="Times New Roman"/>
                        </a:rPr>
                        <a:t>300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smtClean="0">
                          <a:latin typeface="Arial"/>
                          <a:ea typeface="Calibri"/>
                          <a:cs typeface="Times New Roman"/>
                        </a:rPr>
                        <a:t>300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421219">
                <a:tc>
                  <a:txBody>
                    <a:bodyPr/>
                    <a:lstStyle/>
                    <a:p>
                      <a:pPr marL="0" indent="0"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200" dirty="0">
                          <a:latin typeface="Arial"/>
                          <a:ea typeface="Calibri"/>
                          <a:cs typeface="Times New Roman"/>
                        </a:rPr>
                        <a:t>Grupul Școlar „George Emil Palade”, Constanța</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a:latin typeface="Arial"/>
                          <a:ea typeface="Calibri"/>
                          <a:cs typeface="Times New Roman"/>
                        </a:rPr>
                        <a:t>100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smtClean="0">
                          <a:latin typeface="Arial"/>
                          <a:ea typeface="Calibri"/>
                          <a:cs typeface="Times New Roman"/>
                        </a:rPr>
                        <a:t>100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545931">
                <a:tc>
                  <a:txBody>
                    <a:bodyPr/>
                    <a:lstStyle/>
                    <a:p>
                      <a:pPr marL="0" indent="0"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200" dirty="0">
                          <a:latin typeface="Arial"/>
                          <a:ea typeface="Calibri"/>
                          <a:cs typeface="Times New Roman"/>
                        </a:rPr>
                        <a:t>Colegiul de Științe „Grigore Antipa”, Brașov</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a:latin typeface="Arial"/>
                          <a:ea typeface="Calibri"/>
                          <a:cs typeface="Times New Roman"/>
                        </a:rPr>
                        <a:t>100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dirty="0" smtClean="0">
                          <a:latin typeface="Arial"/>
                          <a:ea typeface="Calibri"/>
                          <a:cs typeface="Times New Roman"/>
                        </a:rPr>
                        <a:t>100</a:t>
                      </a:r>
                      <a:endParaRPr lang="en-US" sz="11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545931">
                <a:tc>
                  <a:txBody>
                    <a:bodyPr/>
                    <a:lstStyle/>
                    <a:p>
                      <a:pPr marL="0" indent="0"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200" dirty="0" smtClean="0">
                          <a:latin typeface="Calibri"/>
                          <a:ea typeface="Calibri"/>
                          <a:cs typeface="Times New Roman"/>
                        </a:rPr>
                        <a:t>Alte </a:t>
                      </a:r>
                      <a:r>
                        <a:rPr lang="ro-RO" sz="1200" dirty="0" smtClean="0">
                          <a:latin typeface="Calibri"/>
                          <a:ea typeface="Calibri"/>
                          <a:cs typeface="Times New Roman"/>
                        </a:rPr>
                        <a:t> 42 de scoli </a:t>
                      </a:r>
                      <a:r>
                        <a:rPr lang="ro-RO" sz="1200" dirty="0" smtClean="0">
                          <a:latin typeface="Calibri"/>
                          <a:ea typeface="Calibri"/>
                          <a:cs typeface="Times New Roman"/>
                        </a:rPr>
                        <a:t>din </a:t>
                      </a:r>
                      <a:r>
                        <a:rPr lang="ro-RO" sz="1200" dirty="0" smtClean="0">
                          <a:latin typeface="Calibri"/>
                          <a:ea typeface="Calibri"/>
                          <a:cs typeface="Times New Roman"/>
                        </a:rPr>
                        <a:t>26 județe</a:t>
                      </a:r>
                      <a:endParaRPr lang="en-US" sz="1200" dirty="0">
                        <a:latin typeface="Calibri"/>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indent="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kern="1200" dirty="0" smtClean="0">
                          <a:solidFill>
                            <a:schemeClr val="tx1"/>
                          </a:solidFill>
                          <a:latin typeface="Arial"/>
                          <a:ea typeface="Calibri"/>
                          <a:cs typeface="Times New Roman"/>
                        </a:rPr>
                        <a:t>225</a:t>
                      </a:r>
                      <a:endParaRPr lang="en-US" sz="1100" b="1" kern="1200" dirty="0">
                        <a:solidFill>
                          <a:schemeClr val="tx1"/>
                        </a:solidFill>
                        <a:latin typeface="Arial"/>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indent="8890" algn="ct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o-RO" sz="1100" b="1" kern="1200" dirty="0" smtClean="0">
                          <a:solidFill>
                            <a:schemeClr val="tx1"/>
                          </a:solidFill>
                          <a:latin typeface="Arial"/>
                          <a:ea typeface="Calibri"/>
                          <a:cs typeface="Times New Roman"/>
                        </a:rPr>
                        <a:t>225</a:t>
                      </a:r>
                      <a:endParaRPr lang="en-US" sz="1100" b="1" kern="1200" dirty="0">
                        <a:solidFill>
                          <a:schemeClr val="tx1"/>
                        </a:solidFill>
                        <a:latin typeface="Arial"/>
                        <a:ea typeface="Calibri"/>
                        <a:cs typeface="Times New Roman"/>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bl>
          </a:graphicData>
        </a:graphic>
      </p:graphicFrame>
      <p:graphicFrame>
        <p:nvGraphicFramePr>
          <p:cNvPr id="20" name="Chart 19"/>
          <p:cNvGraphicFramePr/>
          <p:nvPr>
            <p:extLst>
              <p:ext uri="{D42A27DB-BD31-4B8C-83A1-F6EECF244321}">
                <p14:modId xmlns:p14="http://schemas.microsoft.com/office/powerpoint/2010/main" val="165749775"/>
              </p:ext>
            </p:extLst>
          </p:nvPr>
        </p:nvGraphicFramePr>
        <p:xfrm>
          <a:off x="5652120" y="2157511"/>
          <a:ext cx="3467548" cy="21102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p:nvPr>
            <p:extLst>
              <p:ext uri="{D42A27DB-BD31-4B8C-83A1-F6EECF244321}">
                <p14:modId xmlns:p14="http://schemas.microsoft.com/office/powerpoint/2010/main" val="3229706401"/>
              </p:ext>
            </p:extLst>
          </p:nvPr>
        </p:nvGraphicFramePr>
        <p:xfrm>
          <a:off x="5479822" y="4063570"/>
          <a:ext cx="4233027" cy="2984337"/>
        </p:xfrm>
        <a:graphic>
          <a:graphicData uri="http://schemas.openxmlformats.org/drawingml/2006/chart">
            <c:chart xmlns:c="http://schemas.openxmlformats.org/drawingml/2006/chart" xmlns:r="http://schemas.openxmlformats.org/officeDocument/2006/relationships" r:id="rId7"/>
          </a:graphicData>
        </a:graphic>
      </p:graphicFrame>
      <p:pic>
        <p:nvPicPr>
          <p:cNvPr id="17" name="Picture 2" descr="Banda sigle 20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983" y="105653"/>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914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extLst/>
          </a:blip>
          <a:stretch>
            <a:fillRect/>
          </a:stretch>
        </p:blipFill>
        <p:spPr bwMode="auto">
          <a:xfrm rot="433353">
            <a:off x="6372200" y="1102046"/>
            <a:ext cx="2448272" cy="2110930"/>
          </a:xfrm>
          <a:prstGeom prst="rect">
            <a:avLst/>
          </a:prstGeom>
          <a:ln>
            <a:noFill/>
          </a:ln>
          <a:effectLst>
            <a:outerShdw blurRad="292100" dist="139700" dir="2700000" algn="tl" rotWithShape="0">
              <a:srgbClr val="333333">
                <a:alpha val="65000"/>
              </a:srgbClr>
            </a:outerShdw>
            <a:softEdge rad="317500"/>
          </a:effectLst>
        </p:spPr>
      </p:pic>
      <p:pic>
        <p:nvPicPr>
          <p:cNvPr id="15" name="Picture 4"/>
          <p:cNvPicPr>
            <a:picLocks noChangeAspect="1" noChangeArrowheads="1"/>
          </p:cNvPicPr>
          <p:nvPr/>
        </p:nvPicPr>
        <p:blipFill>
          <a:blip r:embed="rId4"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5" cstate="print">
            <a:extLst/>
          </a:blip>
          <a:stretch>
            <a:fillRect/>
          </a:stretch>
        </p:blipFill>
        <p:spPr bwMode="auto">
          <a:xfrm>
            <a:off x="3624937" y="1000125"/>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0" y="1643063"/>
            <a:ext cx="9144000" cy="5214937"/>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41980" y="1916829"/>
            <a:ext cx="8701475" cy="47525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GB" b="1" dirty="0">
              <a:ln w="11430"/>
              <a:solidFill>
                <a:schemeClr val="tx1"/>
              </a:solidFill>
              <a:effectLst>
                <a:outerShdw blurRad="50800" dist="39000" dir="5460000" algn="tl">
                  <a:srgbClr val="000000">
                    <a:alpha val="38000"/>
                  </a:srgbClr>
                </a:outerShdw>
              </a:effectLst>
            </a:endParaRPr>
          </a:p>
        </p:txBody>
      </p:sp>
      <p:sp>
        <p:nvSpPr>
          <p:cNvPr id="20" name="TextBox 5"/>
          <p:cNvSpPr txBox="1">
            <a:spLocks noChangeArrowheads="1"/>
          </p:cNvSpPr>
          <p:nvPr/>
        </p:nvSpPr>
        <p:spPr bwMode="auto">
          <a:xfrm>
            <a:off x="256013" y="2383040"/>
            <a:ext cx="8526417" cy="4341487"/>
          </a:xfrm>
          <a:prstGeom prst="rect">
            <a:avLst/>
          </a:prstGeom>
          <a:noFill/>
          <a:ln w="9525">
            <a:noFill/>
            <a:miter lim="800000"/>
            <a:headEnd/>
            <a:tailEnd/>
          </a:ln>
        </p:spPr>
        <p:txBody>
          <a:bodyPr wrap="square" lIns="93260" tIns="46630" rIns="93260" bIns="46630">
            <a:spAutoFit/>
          </a:bodyPr>
          <a:lstStyle/>
          <a:p>
            <a:pPr marL="514350" indent="-514350">
              <a:defRPr/>
            </a:pPr>
            <a:endParaRPr lang="ro-RO" sz="1300" b="1" i="1" dirty="0" smtClean="0">
              <a:effectLst>
                <a:outerShdw blurRad="38100" dist="38100" dir="2700000" algn="tl">
                  <a:srgbClr val="C0C0C0"/>
                </a:outerShdw>
              </a:effectLst>
            </a:endParaRPr>
          </a:p>
          <a:p>
            <a:pPr lvl="6">
              <a:defRPr/>
            </a:pPr>
            <a:r>
              <a:rPr lang="en-US" sz="1600" b="1" i="1" dirty="0" smtClean="0">
                <a:effectLst>
                  <a:outerShdw blurRad="38100" dist="38100" dir="2700000" algn="tl">
                    <a:srgbClr val="C0C0C0"/>
                  </a:outerShdw>
                </a:effectLst>
              </a:rPr>
              <a:t>      I. </a:t>
            </a:r>
            <a:r>
              <a:rPr lang="ro-RO" sz="1600" b="1" i="1" dirty="0" smtClean="0">
                <a:effectLst>
                  <a:outerShdw blurRad="38100" dist="38100" dir="2700000" algn="tl">
                    <a:srgbClr val="C0C0C0"/>
                  </a:outerShdw>
                </a:effectLst>
              </a:rPr>
              <a:t>STAGII </a:t>
            </a:r>
            <a:r>
              <a:rPr lang="ro-RO" sz="1600" b="1" i="1" dirty="0">
                <a:effectLst>
                  <a:outerShdw blurRad="38100" dist="38100" dir="2700000" algn="tl">
                    <a:srgbClr val="C0C0C0"/>
                  </a:outerShdw>
                </a:effectLst>
              </a:rPr>
              <a:t>DE PRACTICĂ INOVATOARE PENTRU </a:t>
            </a:r>
            <a:r>
              <a:rPr lang="ro-RO" sz="1600" b="1" i="1" dirty="0" smtClean="0">
                <a:effectLst>
                  <a:outerShdw blurRad="38100" dist="38100" dir="2700000" algn="tl">
                    <a:srgbClr val="C0C0C0"/>
                  </a:outerShdw>
                </a:effectLst>
              </a:rPr>
              <a:t>ELEVI</a:t>
            </a:r>
            <a:endParaRPr lang="en-US" sz="1600" b="1" i="1" dirty="0" smtClean="0">
              <a:effectLst>
                <a:outerShdw blurRad="38100" dist="38100" dir="2700000" algn="tl">
                  <a:srgbClr val="C0C0C0"/>
                </a:outerShdw>
              </a:effectLst>
            </a:endParaRPr>
          </a:p>
          <a:p>
            <a:pPr marL="49213" algn="just">
              <a:spcBef>
                <a:spcPts val="613"/>
              </a:spcBef>
              <a:defRPr/>
            </a:pPr>
            <a:r>
              <a:rPr lang="ro-RO" sz="1200" dirty="0" smtClean="0"/>
              <a:t>Una </a:t>
            </a:r>
            <a:r>
              <a:rPr lang="ro-RO" sz="1200" dirty="0"/>
              <a:t>din activitățile de bază în cadrul proiectului o constituie </a:t>
            </a:r>
            <a:r>
              <a:rPr lang="ro-RO" sz="1200" b="1" i="1" dirty="0"/>
              <a:t>o</a:t>
            </a:r>
            <a:r>
              <a:rPr lang="en-US" sz="1200" b="1" i="1" dirty="0" err="1"/>
              <a:t>rganizarea</a:t>
            </a:r>
            <a:r>
              <a:rPr lang="en-US" sz="1200" b="1" i="1" dirty="0"/>
              <a:t>, </a:t>
            </a:r>
            <a:r>
              <a:rPr lang="en-US" sz="1200" b="1" i="1" dirty="0" err="1"/>
              <a:t>implementarea</a:t>
            </a:r>
            <a:r>
              <a:rPr lang="en-US" sz="1200" b="1" i="1" dirty="0"/>
              <a:t>, </a:t>
            </a:r>
            <a:r>
              <a:rPr lang="en-US" sz="1200" b="1" i="1" dirty="0" err="1"/>
              <a:t>monitorizarea</a:t>
            </a:r>
            <a:r>
              <a:rPr lang="en-US" sz="1200" b="1" i="1" dirty="0"/>
              <a:t> </a:t>
            </a:r>
            <a:r>
              <a:rPr lang="ro-RO" sz="1200" b="1" i="1" dirty="0"/>
              <a:t>ș</a:t>
            </a:r>
            <a:r>
              <a:rPr lang="en-US" sz="1200" b="1" i="1" dirty="0" err="1"/>
              <a:t>i</a:t>
            </a:r>
            <a:r>
              <a:rPr lang="en-US" sz="1200" b="1" i="1" dirty="0"/>
              <a:t> </a:t>
            </a:r>
            <a:r>
              <a:rPr lang="en-US" sz="1200" b="1" i="1" dirty="0" err="1"/>
              <a:t>evaluarea</a:t>
            </a:r>
            <a:r>
              <a:rPr lang="en-US" sz="1200" b="1" i="1" dirty="0"/>
              <a:t> </a:t>
            </a:r>
            <a:r>
              <a:rPr lang="en-US" sz="1200" b="1" i="1" dirty="0" err="1"/>
              <a:t>stagiilor</a:t>
            </a:r>
            <a:r>
              <a:rPr lang="en-US" sz="1200" b="1" i="1" dirty="0"/>
              <a:t> de </a:t>
            </a:r>
            <a:r>
              <a:rPr lang="en-US" sz="1200" b="1" i="1" dirty="0" err="1"/>
              <a:t>preg</a:t>
            </a:r>
            <a:r>
              <a:rPr lang="ro-RO" sz="1200" b="1" i="1" dirty="0"/>
              <a:t>ă</a:t>
            </a:r>
            <a:r>
              <a:rPr lang="en-US" sz="1200" b="1" i="1" dirty="0" err="1"/>
              <a:t>tir</a:t>
            </a:r>
            <a:r>
              <a:rPr lang="ro-RO" sz="1200" b="1" i="1" dirty="0"/>
              <a:t>e</a:t>
            </a:r>
            <a:r>
              <a:rPr lang="en-US" sz="1200" b="1" i="1" dirty="0"/>
              <a:t> </a:t>
            </a:r>
            <a:r>
              <a:rPr lang="en-US" sz="1200" b="1" i="1" dirty="0" err="1"/>
              <a:t>practic</a:t>
            </a:r>
            <a:r>
              <a:rPr lang="ro-RO" sz="1200" b="1" i="1" dirty="0"/>
              <a:t>ă</a:t>
            </a:r>
            <a:r>
              <a:rPr lang="en-US" sz="1200" i="1" dirty="0"/>
              <a:t> </a:t>
            </a:r>
            <a:r>
              <a:rPr lang="en-US" sz="1200" dirty="0" err="1"/>
              <a:t>pentru</a:t>
            </a:r>
            <a:r>
              <a:rPr lang="en-US" sz="1200" dirty="0"/>
              <a:t> </a:t>
            </a:r>
            <a:r>
              <a:rPr lang="ro-RO" sz="1200" dirty="0" smtClean="0"/>
              <a:t>725</a:t>
            </a:r>
            <a:r>
              <a:rPr lang="ro-RO" sz="1200" dirty="0" smtClean="0"/>
              <a:t> </a:t>
            </a:r>
            <a:r>
              <a:rPr lang="ro-RO" sz="1200" dirty="0"/>
              <a:t>de </a:t>
            </a:r>
            <a:r>
              <a:rPr lang="en-US" sz="1200" dirty="0" err="1"/>
              <a:t>elevi</a:t>
            </a:r>
            <a:r>
              <a:rPr lang="ro-RO" sz="1200" dirty="0"/>
              <a:t> </a:t>
            </a:r>
            <a:r>
              <a:rPr lang="ro-RO" sz="1200" dirty="0" smtClean="0"/>
              <a:t>selectati in grupul tintă</a:t>
            </a:r>
            <a:endParaRPr lang="ro-RO" sz="1200" dirty="0"/>
          </a:p>
          <a:p>
            <a:pPr algn="just">
              <a:spcBef>
                <a:spcPts val="613"/>
              </a:spcBef>
              <a:defRPr/>
            </a:pPr>
            <a:r>
              <a:rPr lang="ro-RO" sz="1200" b="1" dirty="0" smtClean="0"/>
              <a:t>În</a:t>
            </a:r>
            <a:r>
              <a:rPr lang="en-US" sz="1200" b="1" dirty="0" smtClean="0"/>
              <a:t> </a:t>
            </a:r>
            <a:r>
              <a:rPr lang="ro-RO" sz="1200" b="1" dirty="0" smtClean="0"/>
              <a:t>cei 3 </a:t>
            </a:r>
            <a:r>
              <a:rPr lang="en-US" sz="1200" b="1" dirty="0" err="1" smtClean="0"/>
              <a:t>ani</a:t>
            </a:r>
            <a:r>
              <a:rPr lang="ro-RO" sz="1200" b="1" dirty="0" smtClean="0"/>
              <a:t> </a:t>
            </a:r>
            <a:r>
              <a:rPr lang="ro-RO" sz="1200" b="1" dirty="0" smtClean="0"/>
              <a:t>de implementare a proiectului (iulie 2010-iunie </a:t>
            </a:r>
            <a:r>
              <a:rPr lang="ro-RO" sz="1200" b="1" dirty="0" smtClean="0"/>
              <a:t>2013)</a:t>
            </a:r>
            <a:r>
              <a:rPr lang="en-US" sz="1200" dirty="0" smtClean="0"/>
              <a:t>, </a:t>
            </a:r>
            <a:r>
              <a:rPr lang="en-US" sz="1200" dirty="0" err="1"/>
              <a:t>cei</a:t>
            </a:r>
            <a:r>
              <a:rPr lang="en-US" sz="1200" dirty="0"/>
              <a:t> 3 </a:t>
            </a:r>
            <a:r>
              <a:rPr lang="en-US" sz="1200" dirty="0" err="1"/>
              <a:t>parteneri</a:t>
            </a:r>
            <a:r>
              <a:rPr lang="en-US" sz="1200" dirty="0"/>
              <a:t> </a:t>
            </a:r>
            <a:r>
              <a:rPr lang="en-US" sz="1200" dirty="0" err="1"/>
              <a:t>ai</a:t>
            </a:r>
            <a:r>
              <a:rPr lang="en-US" sz="1200" dirty="0"/>
              <a:t> </a:t>
            </a:r>
            <a:r>
              <a:rPr lang="en-US" sz="1200" dirty="0" err="1"/>
              <a:t>proiectului</a:t>
            </a:r>
            <a:r>
              <a:rPr lang="en-US" sz="1200" dirty="0"/>
              <a:t>, </a:t>
            </a:r>
            <a:r>
              <a:rPr lang="ro-RO" sz="1200" i="1" dirty="0"/>
              <a:t>Școala </a:t>
            </a:r>
            <a:r>
              <a:rPr lang="fr-FR" sz="1200" i="1" dirty="0" err="1"/>
              <a:t>Postliceal</a:t>
            </a:r>
            <a:r>
              <a:rPr lang="ro-RO" sz="1200" i="1" dirty="0"/>
              <a:t>ă </a:t>
            </a:r>
            <a:r>
              <a:rPr lang="fr-FR" sz="1200" i="1" dirty="0" err="1"/>
              <a:t>Sanitar</a:t>
            </a:r>
            <a:r>
              <a:rPr lang="ro-RO" sz="1200" i="1" dirty="0"/>
              <a:t>ă</a:t>
            </a:r>
            <a:r>
              <a:rPr lang="fr-FR" sz="1200" i="1" dirty="0"/>
              <a:t> </a:t>
            </a:r>
            <a:r>
              <a:rPr lang="fr-FR" sz="1200" i="1" dirty="0" err="1"/>
              <a:t>Fundeni</a:t>
            </a:r>
            <a:r>
              <a:rPr lang="en-US" sz="1200" dirty="0"/>
              <a:t>, </a:t>
            </a:r>
            <a:r>
              <a:rPr lang="en-US" sz="1200" i="1" dirty="0" err="1"/>
              <a:t>Grupul</a:t>
            </a:r>
            <a:r>
              <a:rPr lang="en-US" sz="1200" i="1" dirty="0"/>
              <a:t> </a:t>
            </a:r>
            <a:r>
              <a:rPr lang="ro-RO" sz="1200" i="1" dirty="0"/>
              <a:t>Ș</a:t>
            </a:r>
            <a:r>
              <a:rPr lang="en-US" sz="1200" i="1" dirty="0" err="1"/>
              <a:t>colar</a:t>
            </a:r>
            <a:r>
              <a:rPr lang="en-US" sz="1200" i="1" dirty="0"/>
              <a:t> George Emil Palade </a:t>
            </a:r>
            <a:r>
              <a:rPr lang="en-US" sz="1200" i="1" dirty="0" err="1"/>
              <a:t>Constan</a:t>
            </a:r>
            <a:r>
              <a:rPr lang="ro-RO" sz="1200" i="1" dirty="0"/>
              <a:t>ț</a:t>
            </a:r>
            <a:r>
              <a:rPr lang="en-US" sz="1200" i="1" dirty="0"/>
              <a:t>a, </a:t>
            </a:r>
            <a:r>
              <a:rPr lang="fr-FR" sz="1200" i="1" dirty="0" err="1"/>
              <a:t>Colegiul</a:t>
            </a:r>
            <a:r>
              <a:rPr lang="fr-FR" sz="1200" i="1" dirty="0"/>
              <a:t> de </a:t>
            </a:r>
            <a:r>
              <a:rPr lang="ro-RO" sz="1200" i="1" dirty="0"/>
              <a:t>Ș</a:t>
            </a:r>
            <a:r>
              <a:rPr lang="fr-FR" sz="1200" i="1" dirty="0" err="1"/>
              <a:t>tiin</a:t>
            </a:r>
            <a:r>
              <a:rPr lang="ro-RO" sz="1200" i="1" dirty="0"/>
              <a:t>ț</a:t>
            </a:r>
            <a:r>
              <a:rPr lang="fr-FR" sz="1200" i="1" dirty="0"/>
              <a:t>e “</a:t>
            </a:r>
            <a:r>
              <a:rPr lang="fr-FR" sz="1200" i="1" dirty="0" err="1"/>
              <a:t>Grigore</a:t>
            </a:r>
            <a:r>
              <a:rPr lang="fr-FR" sz="1200" i="1" dirty="0"/>
              <a:t> </a:t>
            </a:r>
            <a:r>
              <a:rPr lang="fr-FR" sz="1200" i="1" dirty="0" err="1"/>
              <a:t>Antipa</a:t>
            </a:r>
            <a:r>
              <a:rPr lang="fr-FR" sz="1200" i="1" dirty="0"/>
              <a:t>” Bra</a:t>
            </a:r>
            <a:r>
              <a:rPr lang="ro-RO" sz="1200" i="1" dirty="0"/>
              <a:t>ș</a:t>
            </a:r>
            <a:r>
              <a:rPr lang="fr-FR" sz="1200" i="1" dirty="0" err="1"/>
              <a:t>ov</a:t>
            </a:r>
            <a:r>
              <a:rPr lang="fr-FR" sz="1200" i="1" dirty="0"/>
              <a:t> </a:t>
            </a:r>
            <a:r>
              <a:rPr lang="fr-FR" sz="1200" dirty="0"/>
              <a:t>au</a:t>
            </a:r>
            <a:r>
              <a:rPr lang="fr-FR" sz="1200" i="1" dirty="0"/>
              <a:t> </a:t>
            </a:r>
            <a:r>
              <a:rPr lang="fr-FR" sz="1200" dirty="0" err="1"/>
              <a:t>contribuit</a:t>
            </a:r>
            <a:r>
              <a:rPr lang="fr-FR" sz="1200" dirty="0"/>
              <a:t> la </a:t>
            </a:r>
            <a:r>
              <a:rPr lang="ro-RO" sz="1200" dirty="0" smtClean="0"/>
              <a:t>implementarea </a:t>
            </a:r>
            <a:r>
              <a:rPr lang="fr-FR" sz="1200" dirty="0" err="1" smtClean="0"/>
              <a:t>acestei</a:t>
            </a:r>
            <a:r>
              <a:rPr lang="fr-FR" sz="1200" dirty="0" smtClean="0"/>
              <a:t> </a:t>
            </a:r>
            <a:r>
              <a:rPr lang="fr-FR" sz="1200" dirty="0" err="1"/>
              <a:t>activitati</a:t>
            </a:r>
            <a:r>
              <a:rPr lang="fr-FR" sz="1200" dirty="0"/>
              <a:t> </a:t>
            </a:r>
            <a:r>
              <a:rPr lang="fr-FR" sz="1200" dirty="0" err="1"/>
              <a:t>prin</a:t>
            </a:r>
            <a:r>
              <a:rPr lang="fr-FR" sz="1200" dirty="0"/>
              <a:t> </a:t>
            </a:r>
            <a:r>
              <a:rPr lang="ro-RO" sz="1200" dirty="0" smtClean="0"/>
              <a:t>recrutarea în </a:t>
            </a:r>
            <a:r>
              <a:rPr lang="ro-RO" sz="1200" dirty="0"/>
              <a:t>grupul țintă</a:t>
            </a:r>
            <a:r>
              <a:rPr lang="en-US" sz="1200" dirty="0"/>
              <a:t> a </a:t>
            </a:r>
            <a:r>
              <a:rPr lang="ro-RO" sz="1200" dirty="0" smtClean="0"/>
              <a:t>500</a:t>
            </a:r>
            <a:r>
              <a:rPr lang="en-US" sz="1200" dirty="0" smtClean="0"/>
              <a:t> </a:t>
            </a:r>
            <a:r>
              <a:rPr lang="ro-RO" sz="1200" dirty="0" smtClean="0"/>
              <a:t>de elevi, </a:t>
            </a:r>
            <a:r>
              <a:rPr lang="ro-RO" sz="1200" dirty="0"/>
              <a:t>din care</a:t>
            </a:r>
            <a:r>
              <a:rPr lang="ro-RO" sz="1200" b="1" dirty="0"/>
              <a:t>:</a:t>
            </a:r>
          </a:p>
          <a:p>
            <a:pPr marL="514350" indent="-514350" algn="just">
              <a:spcBef>
                <a:spcPts val="613"/>
              </a:spcBef>
              <a:buFont typeface="Wingdings" pitchFamily="2" charset="2"/>
              <a:buChar char="Ø"/>
              <a:defRPr/>
            </a:pPr>
            <a:r>
              <a:rPr lang="ro-RO" sz="1200" b="1" i="1" dirty="0" smtClean="0"/>
              <a:t>Școala </a:t>
            </a:r>
            <a:r>
              <a:rPr lang="fr-FR" sz="1200" b="1" i="1" dirty="0" err="1"/>
              <a:t>Postliceal</a:t>
            </a:r>
            <a:r>
              <a:rPr lang="ro-RO" sz="1200" b="1" i="1" dirty="0"/>
              <a:t>ă </a:t>
            </a:r>
            <a:r>
              <a:rPr lang="fr-FR" sz="1200" b="1" i="1" dirty="0" err="1"/>
              <a:t>Sanitar</a:t>
            </a:r>
            <a:r>
              <a:rPr lang="ro-RO" sz="1200" b="1" i="1" dirty="0"/>
              <a:t>ă</a:t>
            </a:r>
            <a:r>
              <a:rPr lang="fr-FR" sz="1200" b="1" i="1" dirty="0"/>
              <a:t> </a:t>
            </a:r>
            <a:r>
              <a:rPr lang="fr-FR" sz="1200" b="1" i="1" dirty="0" err="1"/>
              <a:t>Fundeni</a:t>
            </a:r>
            <a:endParaRPr lang="ro-RO" sz="1200" b="1" i="1" dirty="0"/>
          </a:p>
          <a:p>
            <a:pPr marL="514350" indent="-514350" algn="just">
              <a:defRPr/>
            </a:pPr>
            <a:r>
              <a:rPr lang="ro-RO" sz="1200" i="1" dirty="0"/>
              <a:t>	- </a:t>
            </a:r>
            <a:r>
              <a:rPr lang="ro-RO" sz="1200" i="1" dirty="0" smtClean="0"/>
              <a:t>2</a:t>
            </a:r>
            <a:r>
              <a:rPr lang="en-US" sz="1200" i="1" dirty="0"/>
              <a:t>0</a:t>
            </a:r>
            <a:r>
              <a:rPr lang="ro-RO" sz="1200" i="1" dirty="0" smtClean="0"/>
              <a:t>0 </a:t>
            </a:r>
            <a:r>
              <a:rPr lang="ro-RO" sz="1200" i="1" dirty="0"/>
              <a:t>de elevi </a:t>
            </a:r>
            <a:r>
              <a:rPr lang="ro-RO" sz="1200" i="1" dirty="0" smtClean="0"/>
              <a:t>pentru </a:t>
            </a:r>
            <a:r>
              <a:rPr lang="ro-RO" sz="1200" i="1" dirty="0"/>
              <a:t>desfasurarea stagiilor în România</a:t>
            </a:r>
          </a:p>
          <a:p>
            <a:pPr marL="514350" indent="-514350" algn="just">
              <a:defRPr/>
            </a:pPr>
            <a:r>
              <a:rPr lang="ro-RO" sz="1200" i="1" dirty="0"/>
              <a:t>	- 50 de elevi </a:t>
            </a:r>
            <a:r>
              <a:rPr lang="ro-RO" sz="1200" i="1" dirty="0" smtClean="0"/>
              <a:t>pentru </a:t>
            </a:r>
            <a:r>
              <a:rPr lang="ro-RO" sz="1200" i="1" dirty="0"/>
              <a:t>desfășurarea unei săptămâni de stagiu în </a:t>
            </a:r>
            <a:r>
              <a:rPr lang="ro-RO" sz="1200" i="1" dirty="0" smtClean="0"/>
              <a:t>Irlanda (aprilie 2011)</a:t>
            </a:r>
            <a:endParaRPr lang="en-US" sz="1200" i="1" dirty="0" smtClean="0"/>
          </a:p>
          <a:p>
            <a:pPr marL="514350" indent="-514350" algn="just">
              <a:defRPr/>
            </a:pPr>
            <a:r>
              <a:rPr lang="en-US" sz="1200" i="1" dirty="0"/>
              <a:t> </a:t>
            </a:r>
            <a:r>
              <a:rPr lang="en-US" sz="1200" i="1" dirty="0" smtClean="0"/>
              <a:t>           - </a:t>
            </a:r>
            <a:r>
              <a:rPr lang="ro-RO" sz="1200" i="1" dirty="0" smtClean="0"/>
              <a:t>50</a:t>
            </a:r>
            <a:r>
              <a:rPr lang="en-US" sz="1200" i="1" dirty="0" smtClean="0"/>
              <a:t> </a:t>
            </a:r>
            <a:r>
              <a:rPr lang="en-US" sz="1200" i="1" dirty="0" smtClean="0"/>
              <a:t>de </a:t>
            </a:r>
            <a:r>
              <a:rPr lang="en-US" sz="1200" i="1" dirty="0" err="1" smtClean="0"/>
              <a:t>elevi</a:t>
            </a:r>
            <a:r>
              <a:rPr lang="en-US" sz="1200" i="1" dirty="0" smtClean="0"/>
              <a:t> </a:t>
            </a:r>
            <a:r>
              <a:rPr lang="ro-RO" sz="1200" i="1" dirty="0" smtClean="0"/>
              <a:t>pentru </a:t>
            </a:r>
            <a:r>
              <a:rPr lang="ro-RO" sz="1200" i="1" dirty="0"/>
              <a:t>desfășurarea unei săptămâni de stagiu în </a:t>
            </a:r>
            <a:r>
              <a:rPr lang="en-US" sz="1200" i="1" dirty="0" err="1" smtClean="0"/>
              <a:t>Spania</a:t>
            </a:r>
            <a:r>
              <a:rPr lang="ro-RO" sz="1200" i="1" dirty="0" smtClean="0"/>
              <a:t> </a:t>
            </a:r>
            <a:r>
              <a:rPr lang="ro-RO" sz="1200" i="1" dirty="0"/>
              <a:t>(aprilie </a:t>
            </a:r>
            <a:r>
              <a:rPr lang="en-US" sz="1200" i="1" dirty="0" smtClean="0"/>
              <a:t>2012</a:t>
            </a:r>
            <a:r>
              <a:rPr lang="ro-RO" sz="1200" i="1" dirty="0" smtClean="0"/>
              <a:t>; aprilie 2013)</a:t>
            </a:r>
            <a:endParaRPr lang="en-US" sz="1200" i="1" dirty="0"/>
          </a:p>
          <a:p>
            <a:pPr marL="514350" indent="-514350" algn="just">
              <a:defRPr/>
            </a:pPr>
            <a:endParaRPr lang="en-US" sz="200" i="1" dirty="0" smtClean="0"/>
          </a:p>
          <a:p>
            <a:pPr marL="514350" indent="-514350" algn="just">
              <a:buFont typeface="Wingdings" pitchFamily="2" charset="2"/>
              <a:buChar char="Ø"/>
              <a:defRPr/>
            </a:pPr>
            <a:r>
              <a:rPr lang="en-US" sz="1200" b="1" i="1" dirty="0" err="1" smtClean="0"/>
              <a:t>Grupul</a:t>
            </a:r>
            <a:r>
              <a:rPr lang="en-US" sz="1200" b="1" i="1" dirty="0" smtClean="0"/>
              <a:t> </a:t>
            </a:r>
            <a:r>
              <a:rPr lang="ro-RO" sz="1200" b="1" i="1" dirty="0"/>
              <a:t>Ș</a:t>
            </a:r>
            <a:r>
              <a:rPr lang="en-US" sz="1200" b="1" i="1" dirty="0" err="1"/>
              <a:t>colar</a:t>
            </a:r>
            <a:r>
              <a:rPr lang="en-US" sz="1200" b="1" i="1" dirty="0"/>
              <a:t> George Emil Palade </a:t>
            </a:r>
            <a:r>
              <a:rPr lang="en-US" sz="1200" b="1" i="1" dirty="0" err="1"/>
              <a:t>Constan</a:t>
            </a:r>
            <a:r>
              <a:rPr lang="ro-RO" sz="1200" b="1" i="1" dirty="0"/>
              <a:t>ț</a:t>
            </a:r>
            <a:r>
              <a:rPr lang="en-US" sz="1200" b="1" i="1" dirty="0"/>
              <a:t>a</a:t>
            </a:r>
            <a:r>
              <a:rPr lang="ro-RO" sz="1200" b="1" i="1" dirty="0"/>
              <a:t> a înscris în grupul țintă </a:t>
            </a:r>
            <a:r>
              <a:rPr lang="en-US" sz="1200" b="1" i="1" dirty="0" smtClean="0"/>
              <a:t>75</a:t>
            </a:r>
            <a:r>
              <a:rPr lang="ro-RO" sz="1200" b="1" i="1" dirty="0" smtClean="0"/>
              <a:t> </a:t>
            </a:r>
            <a:r>
              <a:rPr lang="ro-RO" sz="1200" b="1" i="1" dirty="0"/>
              <a:t>de elevi</a:t>
            </a:r>
          </a:p>
          <a:p>
            <a:pPr marL="514350" indent="-514350" algn="just">
              <a:defRPr/>
            </a:pPr>
            <a:r>
              <a:rPr lang="ro-RO" sz="1200" i="1" dirty="0"/>
              <a:t>	- </a:t>
            </a:r>
            <a:r>
              <a:rPr lang="ro-RO" sz="1200" i="1" dirty="0" smtClean="0"/>
              <a:t>50 </a:t>
            </a:r>
            <a:r>
              <a:rPr lang="ro-RO" sz="1200" i="1" dirty="0"/>
              <a:t>de elevi </a:t>
            </a:r>
            <a:r>
              <a:rPr lang="ro-RO" sz="1200" i="1" dirty="0" smtClean="0"/>
              <a:t>pentru </a:t>
            </a:r>
            <a:r>
              <a:rPr lang="ro-RO" sz="1200" i="1" dirty="0"/>
              <a:t>desfășurarea stagiilor în România</a:t>
            </a:r>
          </a:p>
          <a:p>
            <a:pPr marL="514350" indent="-514350" algn="just">
              <a:defRPr/>
            </a:pPr>
            <a:r>
              <a:rPr lang="ro-RO" sz="1200" i="1" dirty="0"/>
              <a:t>	- </a:t>
            </a:r>
            <a:r>
              <a:rPr lang="ro-RO" sz="1200" i="1" dirty="0" smtClean="0"/>
              <a:t>25 </a:t>
            </a:r>
            <a:r>
              <a:rPr lang="ro-RO" sz="1200" i="1" dirty="0"/>
              <a:t>de elevi </a:t>
            </a:r>
            <a:r>
              <a:rPr lang="ro-RO" sz="1200" i="1" dirty="0" smtClean="0"/>
              <a:t>pentru </a:t>
            </a:r>
            <a:r>
              <a:rPr lang="ro-RO" sz="1200" i="1" dirty="0"/>
              <a:t>desfășurarea unei săptămâni de stagiu în </a:t>
            </a:r>
            <a:r>
              <a:rPr lang="ro-RO" sz="1200" i="1" dirty="0" smtClean="0"/>
              <a:t>Irlanda</a:t>
            </a:r>
            <a:r>
              <a:rPr lang="en-US" sz="1200" i="1" dirty="0" smtClean="0"/>
              <a:t> ( </a:t>
            </a:r>
            <a:r>
              <a:rPr lang="en-US" sz="1200" i="1" dirty="0" err="1" smtClean="0"/>
              <a:t>aprilie</a:t>
            </a:r>
            <a:r>
              <a:rPr lang="en-US" sz="1200" i="1" dirty="0" smtClean="0"/>
              <a:t> 2011)</a:t>
            </a:r>
          </a:p>
          <a:p>
            <a:pPr marL="514350" indent="-514350" algn="just">
              <a:defRPr/>
            </a:pPr>
            <a:r>
              <a:rPr lang="en-US" sz="1200" i="1" dirty="0"/>
              <a:t> </a:t>
            </a:r>
            <a:r>
              <a:rPr lang="en-US" sz="1200" i="1" dirty="0" smtClean="0"/>
              <a:t>           - </a:t>
            </a:r>
            <a:r>
              <a:rPr lang="ro-RO" sz="1200" i="1" dirty="0" smtClean="0"/>
              <a:t>25 </a:t>
            </a:r>
            <a:r>
              <a:rPr lang="ro-RO" sz="1200" i="1" dirty="0"/>
              <a:t>de elevi înscriși în grupul țintă pentru desfășurarea unei săptămâni de stagiu în </a:t>
            </a:r>
            <a:r>
              <a:rPr lang="en-US" sz="1200" i="1" dirty="0" err="1" smtClean="0"/>
              <a:t>Spania</a:t>
            </a:r>
            <a:r>
              <a:rPr lang="en-US" sz="1200" i="1" dirty="0" smtClean="0"/>
              <a:t> ( </a:t>
            </a:r>
            <a:r>
              <a:rPr lang="en-US" sz="1200" i="1" dirty="0" err="1" smtClean="0"/>
              <a:t>mai</a:t>
            </a:r>
            <a:r>
              <a:rPr lang="en-US" sz="1200" i="1" dirty="0" smtClean="0"/>
              <a:t> 2012)</a:t>
            </a:r>
            <a:endParaRPr lang="ro-RO" sz="1200" i="1" dirty="0" smtClean="0"/>
          </a:p>
          <a:p>
            <a:pPr marL="514350" indent="-514350" algn="just">
              <a:buFont typeface="Wingdings" pitchFamily="2" charset="2"/>
              <a:buChar char="Ø"/>
              <a:defRPr/>
            </a:pPr>
            <a:r>
              <a:rPr lang="fr-FR" sz="1200" b="1" i="1" dirty="0" err="1" smtClean="0"/>
              <a:t>Colegiul</a:t>
            </a:r>
            <a:r>
              <a:rPr lang="fr-FR" sz="1200" b="1" i="1" dirty="0" smtClean="0"/>
              <a:t> </a:t>
            </a:r>
            <a:r>
              <a:rPr lang="fr-FR" sz="1200" b="1" i="1" dirty="0"/>
              <a:t>de </a:t>
            </a:r>
            <a:r>
              <a:rPr lang="ro-RO" sz="1200" b="1" i="1" dirty="0"/>
              <a:t>Ș</a:t>
            </a:r>
            <a:r>
              <a:rPr lang="fr-FR" sz="1200" b="1" i="1" dirty="0" err="1"/>
              <a:t>tiin</a:t>
            </a:r>
            <a:r>
              <a:rPr lang="ro-RO" sz="1200" b="1" i="1" dirty="0"/>
              <a:t>ț</a:t>
            </a:r>
            <a:r>
              <a:rPr lang="fr-FR" sz="1200" b="1" i="1" dirty="0"/>
              <a:t>e “</a:t>
            </a:r>
            <a:r>
              <a:rPr lang="fr-FR" sz="1200" b="1" i="1" dirty="0" err="1"/>
              <a:t>Grigore</a:t>
            </a:r>
            <a:r>
              <a:rPr lang="fr-FR" sz="1200" b="1" i="1" dirty="0"/>
              <a:t> </a:t>
            </a:r>
            <a:r>
              <a:rPr lang="fr-FR" sz="1200" b="1" i="1" dirty="0" err="1"/>
              <a:t>Antipa</a:t>
            </a:r>
            <a:r>
              <a:rPr lang="fr-FR" sz="1200" b="1" i="1" dirty="0"/>
              <a:t>” Bra</a:t>
            </a:r>
            <a:r>
              <a:rPr lang="ro-RO" sz="1200" b="1" i="1" dirty="0"/>
              <a:t>ș</a:t>
            </a:r>
            <a:r>
              <a:rPr lang="fr-FR" sz="1200" b="1" i="1" dirty="0" err="1"/>
              <a:t>ov</a:t>
            </a:r>
            <a:r>
              <a:rPr lang="ro-RO" sz="1200" b="1" i="1" dirty="0"/>
              <a:t> a înscris în grupul țintă </a:t>
            </a:r>
            <a:r>
              <a:rPr lang="en-US" sz="1200" b="1" i="1" dirty="0" smtClean="0"/>
              <a:t>75</a:t>
            </a:r>
            <a:r>
              <a:rPr lang="ro-RO" sz="1200" b="1" i="1" dirty="0" smtClean="0"/>
              <a:t> </a:t>
            </a:r>
            <a:r>
              <a:rPr lang="ro-RO" sz="1200" b="1" i="1" dirty="0"/>
              <a:t>de elevi</a:t>
            </a:r>
          </a:p>
          <a:p>
            <a:pPr marL="514350" indent="-514350" algn="just">
              <a:defRPr/>
            </a:pPr>
            <a:r>
              <a:rPr lang="ro-RO" sz="1200" i="1" dirty="0"/>
              <a:t>	- 50 de elevi înscriși în grupul țintă selectat pentru deșfășurarea stagiilor în </a:t>
            </a:r>
            <a:r>
              <a:rPr lang="ro-RO" sz="1200" i="1" dirty="0" smtClean="0"/>
              <a:t>România</a:t>
            </a:r>
            <a:endParaRPr lang="en-US" sz="1200" i="1" dirty="0" smtClean="0"/>
          </a:p>
          <a:p>
            <a:pPr marL="514350" indent="-514350" algn="just">
              <a:defRPr/>
            </a:pPr>
            <a:r>
              <a:rPr lang="en-US" sz="1200" i="1" dirty="0"/>
              <a:t> </a:t>
            </a:r>
            <a:r>
              <a:rPr lang="en-US" sz="1200" i="1" dirty="0" smtClean="0"/>
              <a:t>           -</a:t>
            </a:r>
            <a:r>
              <a:rPr lang="ro-RO" sz="1200" i="1" dirty="0" smtClean="0"/>
              <a:t> </a:t>
            </a:r>
            <a:r>
              <a:rPr lang="ro-RO" sz="1200" i="1" dirty="0" smtClean="0"/>
              <a:t>50 de </a:t>
            </a:r>
            <a:r>
              <a:rPr lang="ro-RO" sz="1200" i="1" dirty="0"/>
              <a:t>elevi înscriși în grupul țintă pentru desfășurarea unei săptămâni de stagiu în </a:t>
            </a:r>
            <a:r>
              <a:rPr lang="en-US" sz="1200" i="1" dirty="0" err="1" smtClean="0"/>
              <a:t>Spania</a:t>
            </a:r>
            <a:r>
              <a:rPr lang="en-US" sz="1200" i="1" dirty="0" smtClean="0"/>
              <a:t> ( </a:t>
            </a:r>
            <a:r>
              <a:rPr lang="en-US" sz="1200" i="1" dirty="0" err="1" smtClean="0"/>
              <a:t>mai</a:t>
            </a:r>
            <a:r>
              <a:rPr lang="en-US" sz="1200" i="1" dirty="0" smtClean="0"/>
              <a:t> </a:t>
            </a:r>
            <a:r>
              <a:rPr lang="en-US" sz="1200" i="1" dirty="0" smtClean="0"/>
              <a:t>2012</a:t>
            </a:r>
            <a:r>
              <a:rPr lang="ro-RO" sz="1200" i="1" dirty="0" smtClean="0"/>
              <a:t>; aprilie 2013</a:t>
            </a:r>
            <a:r>
              <a:rPr lang="en-US" sz="1200" i="1" dirty="0" smtClean="0"/>
              <a:t>)</a:t>
            </a:r>
            <a:endParaRPr lang="en-US" sz="1200" i="1" dirty="0"/>
          </a:p>
          <a:p>
            <a:pPr marL="514350" indent="-514350" algn="just">
              <a:buFont typeface="Wingdings" pitchFamily="2" charset="2"/>
              <a:buChar char="Ø"/>
              <a:defRPr/>
            </a:pPr>
            <a:r>
              <a:rPr lang="ro-RO" sz="1200" b="1" i="1" dirty="0" smtClean="0"/>
              <a:t>În </a:t>
            </a:r>
            <a:r>
              <a:rPr lang="ro-RO" sz="1200" b="1" i="1" dirty="0"/>
              <a:t>anul 3 de implementare grupul tinta a fost suplimentat cu inca 225 de elevi, selectati din alte 42 de scoli  - din 26 de judete ale </a:t>
            </a:r>
            <a:r>
              <a:rPr lang="ro-RO" sz="1200" b="1" i="1" dirty="0" smtClean="0"/>
              <a:t>tarii</a:t>
            </a:r>
            <a:r>
              <a:rPr lang="ro-RO" sz="1200" i="1" dirty="0" smtClean="0"/>
              <a:t>.</a:t>
            </a:r>
            <a:endParaRPr lang="ro-RO" sz="1200" i="1" dirty="0"/>
          </a:p>
          <a:p>
            <a:pPr marL="514350" indent="-514350" algn="just">
              <a:defRPr/>
            </a:pPr>
            <a:endParaRPr lang="en-US" sz="1400" dirty="0"/>
          </a:p>
        </p:txBody>
      </p:sp>
      <p:sp>
        <p:nvSpPr>
          <p:cNvPr id="4" name="TextBox 3"/>
          <p:cNvSpPr txBox="1"/>
          <p:nvPr/>
        </p:nvSpPr>
        <p:spPr>
          <a:xfrm>
            <a:off x="332212" y="326101"/>
            <a:ext cx="8811788" cy="369332"/>
          </a:xfrm>
          <a:prstGeom prst="rect">
            <a:avLst/>
          </a:prstGeom>
          <a:noFill/>
        </p:spPr>
        <p:txBody>
          <a:bodyPr wrap="square" rtlCol="0">
            <a:spAutoFit/>
          </a:bodyPr>
          <a:lstStyle/>
          <a:p>
            <a:pPr marL="514350" indent="-514350">
              <a:defRPr/>
            </a:pPr>
            <a:r>
              <a:rPr lang="ro-RO" b="1" i="1" dirty="0">
                <a:effectLst>
                  <a:outerShdw blurRad="38100" dist="38100" dir="2700000" algn="tl">
                    <a:srgbClr val="C0C0C0"/>
                  </a:outerShdw>
                </a:effectLst>
              </a:rPr>
              <a:t>PROGRESUL PROIECTULUI – anul </a:t>
            </a:r>
            <a:r>
              <a:rPr lang="ro-RO" b="1" i="1" dirty="0" smtClean="0">
                <a:effectLst>
                  <a:outerShdw blurRad="38100" dist="38100" dir="2700000" algn="tl">
                    <a:srgbClr val="C0C0C0"/>
                  </a:outerShdw>
                </a:effectLst>
              </a:rPr>
              <a:t>I,</a:t>
            </a:r>
            <a:r>
              <a:rPr lang="en-US" b="1" i="1" dirty="0" smtClean="0">
                <a:effectLst>
                  <a:outerShdw blurRad="38100" dist="38100" dir="2700000" algn="tl">
                    <a:srgbClr val="C0C0C0"/>
                  </a:outerShdw>
                </a:effectLst>
              </a:rPr>
              <a:t> </a:t>
            </a:r>
            <a:r>
              <a:rPr lang="en-US" b="1" i="1" dirty="0" err="1" smtClean="0">
                <a:effectLst>
                  <a:outerShdw blurRad="38100" dist="38100" dir="2700000" algn="tl">
                    <a:srgbClr val="C0C0C0"/>
                  </a:outerShdw>
                </a:effectLst>
              </a:rPr>
              <a:t>anul</a:t>
            </a:r>
            <a:r>
              <a:rPr lang="en-US" b="1" i="1" dirty="0" smtClean="0">
                <a:effectLst>
                  <a:outerShdw blurRad="38100" dist="38100" dir="2700000" algn="tl">
                    <a:srgbClr val="C0C0C0"/>
                  </a:outerShdw>
                </a:effectLst>
              </a:rPr>
              <a:t> </a:t>
            </a:r>
            <a:r>
              <a:rPr lang="en-US" b="1" i="1" dirty="0" smtClean="0">
                <a:effectLst>
                  <a:outerShdw blurRad="38100" dist="38100" dir="2700000" algn="tl">
                    <a:srgbClr val="C0C0C0"/>
                  </a:outerShdw>
                </a:effectLst>
              </a:rPr>
              <a:t>II</a:t>
            </a:r>
            <a:r>
              <a:rPr lang="ro-RO" b="1" i="1" dirty="0" smtClean="0">
                <a:effectLst>
                  <a:outerShdw blurRad="38100" dist="38100" dir="2700000" algn="tl">
                    <a:srgbClr val="C0C0C0"/>
                  </a:outerShdw>
                </a:effectLst>
              </a:rPr>
              <a:t>, anul III </a:t>
            </a:r>
            <a:r>
              <a:rPr lang="ro-RO" b="1" i="1" dirty="0" smtClean="0">
                <a:effectLst>
                  <a:outerShdw blurRad="38100" dist="38100" dir="2700000" algn="tl">
                    <a:srgbClr val="C0C0C0"/>
                  </a:outerShdw>
                </a:effectLst>
              </a:rPr>
              <a:t>(</a:t>
            </a:r>
            <a:r>
              <a:rPr lang="ro-RO" b="1" i="1" dirty="0">
                <a:effectLst>
                  <a:outerShdw blurRad="38100" dist="38100" dir="2700000" algn="tl">
                    <a:srgbClr val="C0C0C0"/>
                  </a:outerShdw>
                </a:effectLst>
              </a:rPr>
              <a:t>iulie 2010-iunie </a:t>
            </a:r>
            <a:r>
              <a:rPr lang="ro-RO" b="1" i="1" dirty="0" smtClean="0">
                <a:effectLst>
                  <a:outerShdw blurRad="38100" dist="38100" dir="2700000" algn="tl">
                    <a:srgbClr val="C0C0C0"/>
                  </a:outerShdw>
                </a:effectLst>
              </a:rPr>
              <a:t>2013)</a:t>
            </a:r>
            <a:endParaRPr lang="ro-RO"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blip>
          <a:stretch>
            <a:fillRect/>
          </a:stretch>
        </p:blipFill>
        <p:spPr bwMode="auto">
          <a:xfrm rot="21087591">
            <a:off x="399224" y="908720"/>
            <a:ext cx="3092656" cy="2948640"/>
          </a:xfrm>
          <a:prstGeom prst="rect">
            <a:avLst/>
          </a:prstGeom>
          <a:ln>
            <a:noFill/>
          </a:ln>
          <a:effectLst>
            <a:outerShdw blurRad="292100" dist="139700" dir="2700000" algn="tl" rotWithShape="0">
              <a:srgbClr val="333333">
                <a:alpha val="65000"/>
              </a:srgbClr>
            </a:outerShdw>
            <a:softEdge rad="495300"/>
          </a:effectLst>
        </p:spPr>
      </p:pic>
      <p:pic>
        <p:nvPicPr>
          <p:cNvPr id="3" name="Picture 2"/>
          <p:cNvPicPr>
            <a:picLocks noChangeAspect="1" noChangeArrowheads="1"/>
          </p:cNvPicPr>
          <p:nvPr/>
        </p:nvPicPr>
        <p:blipFill>
          <a:blip r:embed="rId4" cstate="print">
            <a:extLst/>
          </a:blip>
          <a:stretch>
            <a:fillRect/>
          </a:stretch>
        </p:blipFill>
        <p:spPr bwMode="auto">
          <a:xfrm>
            <a:off x="3491880" y="980728"/>
            <a:ext cx="2808312" cy="2928934"/>
          </a:xfrm>
          <a:prstGeom prst="rect">
            <a:avLst/>
          </a:prstGeom>
          <a:ln>
            <a:noFill/>
          </a:ln>
          <a:effectLst>
            <a:outerShdw blurRad="292100" dist="139700" dir="2700000" algn="tl" rotWithShape="0">
              <a:srgbClr val="333333">
                <a:alpha val="65000"/>
              </a:srgbClr>
            </a:outerShdw>
            <a:softEdge rad="381000"/>
          </a:effectLst>
        </p:spPr>
      </p:pic>
      <p:sp>
        <p:nvSpPr>
          <p:cNvPr id="2" name="Flowchart: Document 1"/>
          <p:cNvSpPr/>
          <p:nvPr/>
        </p:nvSpPr>
        <p:spPr>
          <a:xfrm flipH="1" flipV="1">
            <a:off x="0" y="1643063"/>
            <a:ext cx="9144000" cy="5214937"/>
          </a:xfrm>
          <a:prstGeom prst="flowChartDocument">
            <a:avLst/>
          </a:pr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144669" y="999331"/>
            <a:ext cx="200025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rot="10800000">
            <a:off x="227126" y="1987420"/>
            <a:ext cx="8572560" cy="4166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240">
                <a:moveTo>
                  <a:pt x="0" y="0"/>
                </a:moveTo>
                <a:lnTo>
                  <a:pt x="21600" y="0"/>
                </a:lnTo>
                <a:lnTo>
                  <a:pt x="21600" y="16598"/>
                </a:lnTo>
                <a:cubicBezTo>
                  <a:pt x="10800" y="16598"/>
                  <a:pt x="10800" y="23922"/>
                  <a:pt x="0" y="20172"/>
                </a:cubicBezTo>
                <a:lnTo>
                  <a:pt x="0" y="0"/>
                </a:ln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n-GB" b="1" dirty="0">
              <a:ln w="11430"/>
              <a:solidFill>
                <a:schemeClr val="tx1"/>
              </a:solidFill>
              <a:effectLst>
                <a:outerShdw blurRad="50800" dist="39000" dir="5460000" algn="tl">
                  <a:srgbClr val="000000">
                    <a:alpha val="38000"/>
                  </a:srgbClr>
                </a:outerShdw>
              </a:effectLst>
            </a:endParaRPr>
          </a:p>
        </p:txBody>
      </p:sp>
      <p:sp>
        <p:nvSpPr>
          <p:cNvPr id="20" name="TextBox 5"/>
          <p:cNvSpPr txBox="1">
            <a:spLocks noChangeArrowheads="1"/>
          </p:cNvSpPr>
          <p:nvPr/>
        </p:nvSpPr>
        <p:spPr bwMode="auto">
          <a:xfrm>
            <a:off x="457200" y="3048000"/>
            <a:ext cx="8077200" cy="2956493"/>
          </a:xfrm>
          <a:prstGeom prst="rect">
            <a:avLst/>
          </a:prstGeom>
          <a:noFill/>
          <a:ln w="9525">
            <a:noFill/>
            <a:miter lim="800000"/>
            <a:headEnd/>
            <a:tailEnd/>
          </a:ln>
        </p:spPr>
        <p:txBody>
          <a:bodyPr wrap="square" lIns="93260" tIns="46630" rIns="93260" bIns="46630">
            <a:spAutoFit/>
          </a:bodyPr>
          <a:lstStyle/>
          <a:p>
            <a:pPr>
              <a:defRPr/>
            </a:pPr>
            <a:r>
              <a:rPr lang="ro-RO" sz="1200" b="1" i="1" dirty="0" smtClean="0"/>
              <a:t>Până </a:t>
            </a:r>
            <a:r>
              <a:rPr lang="ro-RO" sz="1200" b="1" i="1" dirty="0" smtClean="0"/>
              <a:t>la sfarsitul proiectului, 725 de </a:t>
            </a:r>
            <a:r>
              <a:rPr lang="ro-RO" sz="1200" b="1" i="1" dirty="0" smtClean="0"/>
              <a:t>elevi au beneficiat de stagii practice desfasurate în spitalele din Romania, partenere cu școlile postliceale sanitare </a:t>
            </a:r>
            <a:r>
              <a:rPr lang="ro-RO" sz="1200" b="1" i="1" dirty="0" smtClean="0"/>
              <a:t>organizatoare.</a:t>
            </a:r>
            <a:endParaRPr lang="ro-RO" sz="1200" dirty="0" smtClean="0"/>
          </a:p>
          <a:p>
            <a:pPr algn="just" eaLnBrk="0" hangingPunct="0">
              <a:lnSpc>
                <a:spcPct val="150000"/>
              </a:lnSpc>
              <a:buFont typeface="Wingdings" pitchFamily="2" charset="2"/>
              <a:buChar char="Ø"/>
              <a:defRPr/>
            </a:pPr>
            <a:r>
              <a:rPr lang="ro-RO" sz="1200" dirty="0" smtClean="0"/>
              <a:t> Toți elevii din grupul țintă au primit </a:t>
            </a:r>
            <a:r>
              <a:rPr lang="en-US" sz="1200" dirty="0" err="1" smtClean="0"/>
              <a:t>materiale</a:t>
            </a:r>
            <a:r>
              <a:rPr lang="ro-RO" sz="1200" dirty="0" smtClean="0"/>
              <a:t> didactice</a:t>
            </a:r>
            <a:r>
              <a:rPr lang="en-US" sz="1200" dirty="0" smtClean="0"/>
              <a:t> </a:t>
            </a:r>
            <a:r>
              <a:rPr lang="ro-RO" sz="1200" dirty="0" smtClean="0"/>
              <a:t>pentru învățarea la locul de muncă (Medicina </a:t>
            </a:r>
            <a:r>
              <a:rPr lang="ro-RO" sz="1200" dirty="0"/>
              <a:t>interna pentru cadre medii, Dicționar de medicina, Anatomia omului, Ingrijirea </a:t>
            </a:r>
            <a:r>
              <a:rPr lang="ro-RO" sz="1200" dirty="0" smtClean="0"/>
              <a:t>bolnavilor), materiale suport pentru stagiile practice (caiet de practica si fise de observare</a:t>
            </a:r>
            <a:r>
              <a:rPr lang="ro-RO" sz="1200" dirty="0" smtClean="0"/>
              <a:t>), </a:t>
            </a:r>
            <a:r>
              <a:rPr lang="ro-RO" sz="1200" dirty="0" smtClean="0"/>
              <a:t>echipamente de </a:t>
            </a:r>
            <a:r>
              <a:rPr lang="ro-RO" sz="1200" dirty="0"/>
              <a:t>protecție – </a:t>
            </a:r>
            <a:r>
              <a:rPr lang="ro-RO" sz="1200" dirty="0" smtClean="0"/>
              <a:t>halate, manual de practica standardizat, ghid de consiliere profesionala;</a:t>
            </a:r>
            <a:endParaRPr lang="ro-RO" sz="1200" dirty="0"/>
          </a:p>
          <a:p>
            <a:pPr algn="just" eaLnBrk="0" hangingPunct="0">
              <a:lnSpc>
                <a:spcPct val="150000"/>
              </a:lnSpc>
              <a:buFont typeface="Wingdings" pitchFamily="2" charset="2"/>
              <a:buChar char="Ø"/>
              <a:defRPr/>
            </a:pPr>
            <a:r>
              <a:rPr lang="ro-RO" sz="1200" dirty="0" smtClean="0"/>
              <a:t> Au </a:t>
            </a:r>
            <a:r>
              <a:rPr lang="ro-RO" sz="1200" dirty="0"/>
              <a:t>fost acordate </a:t>
            </a:r>
            <a:r>
              <a:rPr lang="ro-RO" sz="1200" dirty="0" smtClean="0"/>
              <a:t>105 </a:t>
            </a:r>
            <a:r>
              <a:rPr lang="ro-RO" sz="1200" dirty="0"/>
              <a:t>p</a:t>
            </a:r>
            <a:r>
              <a:rPr lang="en-US" sz="1200" dirty="0" err="1"/>
              <a:t>remii</a:t>
            </a:r>
            <a:r>
              <a:rPr lang="en-US" sz="1200" dirty="0"/>
              <a:t> </a:t>
            </a:r>
            <a:r>
              <a:rPr lang="ro-RO" sz="1200" dirty="0"/>
              <a:t>in valoare de 1850 lei/elev, pentru elevii înscriși la </a:t>
            </a:r>
            <a:r>
              <a:rPr lang="ro-RO" sz="1200" dirty="0" smtClean="0"/>
              <a:t>concursurile organizate in cele 29 de judete implicate </a:t>
            </a:r>
            <a:r>
              <a:rPr lang="ro-RO" sz="1200" dirty="0"/>
              <a:t>și care au demonstrat</a:t>
            </a:r>
            <a:r>
              <a:rPr lang="en-US" sz="1200" dirty="0"/>
              <a:t> </a:t>
            </a:r>
            <a:r>
              <a:rPr lang="en-US" sz="1200" dirty="0" err="1"/>
              <a:t>performan</a:t>
            </a:r>
            <a:r>
              <a:rPr lang="ro-RO" sz="1200" dirty="0"/>
              <a:t>ț</a:t>
            </a:r>
            <a:r>
              <a:rPr lang="en-US" sz="1200" dirty="0"/>
              <a:t>e </a:t>
            </a:r>
            <a:r>
              <a:rPr lang="en-US" sz="1200" dirty="0" err="1"/>
              <a:t>deosebite</a:t>
            </a:r>
            <a:r>
              <a:rPr lang="ro-RO" sz="1200" dirty="0"/>
              <a:t> </a:t>
            </a:r>
            <a:r>
              <a:rPr lang="en-US" sz="1200" dirty="0" err="1"/>
              <a:t>pe</a:t>
            </a:r>
            <a:r>
              <a:rPr lang="en-US" sz="1200" dirty="0"/>
              <a:t> </a:t>
            </a:r>
            <a:r>
              <a:rPr lang="en-US" sz="1200" dirty="0" err="1"/>
              <a:t>parcursul</a:t>
            </a:r>
            <a:r>
              <a:rPr lang="en-US" sz="1200" dirty="0"/>
              <a:t> </a:t>
            </a:r>
            <a:r>
              <a:rPr lang="en-US" sz="1200" dirty="0" err="1"/>
              <a:t>stagiilor</a:t>
            </a:r>
            <a:r>
              <a:rPr lang="en-US" sz="1200" dirty="0"/>
              <a:t> de </a:t>
            </a:r>
            <a:r>
              <a:rPr lang="en-US" sz="1200" dirty="0" err="1"/>
              <a:t>practic</a:t>
            </a:r>
            <a:r>
              <a:rPr lang="ro-RO" sz="1200" dirty="0"/>
              <a:t>ă.</a:t>
            </a:r>
            <a:endParaRPr lang="en-US" sz="1200" dirty="0"/>
          </a:p>
          <a:p>
            <a:pPr algn="just" eaLnBrk="0" hangingPunct="0">
              <a:lnSpc>
                <a:spcPct val="150000"/>
              </a:lnSpc>
              <a:buFont typeface="Wingdings" pitchFamily="2" charset="2"/>
              <a:buChar char="Ø"/>
              <a:defRPr/>
            </a:pPr>
            <a:r>
              <a:rPr lang="ro-RO" sz="1200" dirty="0" smtClean="0"/>
              <a:t> </a:t>
            </a:r>
            <a:r>
              <a:rPr lang="ro-RO" sz="1200" dirty="0"/>
              <a:t> </a:t>
            </a:r>
            <a:r>
              <a:rPr lang="ro-RO" sz="1200" dirty="0" smtClean="0"/>
              <a:t>500 dintre </a:t>
            </a:r>
            <a:r>
              <a:rPr lang="ro-RO" sz="1200" dirty="0" smtClean="0"/>
              <a:t>elevii inscrisi in grupul țintă (selectati de cele 3 scoli partenere in proiect) </a:t>
            </a:r>
            <a:r>
              <a:rPr lang="ro-RO" sz="1200" dirty="0"/>
              <a:t>au </a:t>
            </a:r>
            <a:r>
              <a:rPr lang="ro-RO" sz="1200" dirty="0" smtClean="0"/>
              <a:t>participat la programe </a:t>
            </a:r>
            <a:r>
              <a:rPr lang="ro-RO" sz="1200" dirty="0"/>
              <a:t>de consiliere si orientare profesională si </a:t>
            </a:r>
            <a:r>
              <a:rPr lang="ro-RO" sz="1200" dirty="0" smtClean="0"/>
              <a:t>au primit materiale suport (Ghid </a:t>
            </a:r>
            <a:r>
              <a:rPr lang="ro-RO" sz="1200" dirty="0"/>
              <a:t>de consiliere si orientare </a:t>
            </a:r>
            <a:r>
              <a:rPr lang="ro-RO" sz="1200" dirty="0" smtClean="0"/>
              <a:t>profesională).</a:t>
            </a:r>
          </a:p>
          <a:p>
            <a:pPr algn="just" eaLnBrk="0" hangingPunct="0">
              <a:lnSpc>
                <a:spcPct val="150000"/>
              </a:lnSpc>
              <a:defRPr/>
            </a:pPr>
            <a:endParaRPr lang="ro-RO" sz="1200" dirty="0"/>
          </a:p>
        </p:txBody>
      </p:sp>
      <p:sp>
        <p:nvSpPr>
          <p:cNvPr id="4" name="TextBox 3"/>
          <p:cNvSpPr txBox="1"/>
          <p:nvPr/>
        </p:nvSpPr>
        <p:spPr>
          <a:xfrm>
            <a:off x="518766" y="457200"/>
            <a:ext cx="8280920" cy="553998"/>
          </a:xfrm>
          <a:prstGeom prst="rect">
            <a:avLst/>
          </a:prstGeom>
          <a:noFill/>
        </p:spPr>
        <p:txBody>
          <a:bodyPr wrap="square" rtlCol="0">
            <a:spAutoFit/>
          </a:bodyPr>
          <a:lstStyle/>
          <a:p>
            <a:pPr marL="514350" indent="-514350">
              <a:defRPr/>
            </a:pPr>
            <a:r>
              <a:rPr lang="ro-RO" b="1" i="1" dirty="0">
                <a:effectLst>
                  <a:outerShdw blurRad="38100" dist="38100" dir="2700000" algn="tl">
                    <a:srgbClr val="C0C0C0"/>
                  </a:outerShdw>
                </a:effectLst>
              </a:rPr>
              <a:t>PROGRESUL PROIECTULUI – anul I,</a:t>
            </a:r>
            <a:r>
              <a:rPr lang="en-US" b="1" i="1" dirty="0">
                <a:effectLst>
                  <a:outerShdw blurRad="38100" dist="38100" dir="2700000" algn="tl">
                    <a:srgbClr val="C0C0C0"/>
                  </a:outerShdw>
                </a:effectLst>
              </a:rPr>
              <a:t> </a:t>
            </a:r>
            <a:r>
              <a:rPr lang="en-US" b="1" i="1" dirty="0" err="1">
                <a:effectLst>
                  <a:outerShdw blurRad="38100" dist="38100" dir="2700000" algn="tl">
                    <a:srgbClr val="C0C0C0"/>
                  </a:outerShdw>
                </a:effectLst>
              </a:rPr>
              <a:t>anul</a:t>
            </a:r>
            <a:r>
              <a:rPr lang="en-US" b="1" i="1" dirty="0">
                <a:effectLst>
                  <a:outerShdw blurRad="38100" dist="38100" dir="2700000" algn="tl">
                    <a:srgbClr val="C0C0C0"/>
                  </a:outerShdw>
                </a:effectLst>
              </a:rPr>
              <a:t> II</a:t>
            </a:r>
            <a:r>
              <a:rPr lang="ro-RO" b="1" i="1" dirty="0">
                <a:effectLst>
                  <a:outerShdw blurRad="38100" dist="38100" dir="2700000" algn="tl">
                    <a:srgbClr val="C0C0C0"/>
                  </a:outerShdw>
                </a:effectLst>
              </a:rPr>
              <a:t>, anul III (iulie 2010-iunie 2013</a:t>
            </a:r>
            <a:r>
              <a:rPr lang="ro-RO" b="1" i="1" dirty="0" smtClean="0">
                <a:effectLst>
                  <a:outerShdw blurRad="38100" dist="38100" dir="2700000" algn="tl">
                    <a:srgbClr val="C0C0C0"/>
                  </a:outerShdw>
                </a:effectLst>
              </a:rPr>
              <a:t>)</a:t>
            </a:r>
            <a:endParaRPr lang="en-US" sz="1200" b="1" i="1" dirty="0">
              <a:effectLst>
                <a:outerShdw blurRad="38100" dist="38100" dir="2700000" algn="tl">
                  <a:srgbClr val="C0C0C0"/>
                </a:outerShdw>
              </a:effectLst>
            </a:endParaRPr>
          </a:p>
          <a:p>
            <a:pPr marL="514350" indent="-514350">
              <a:defRPr/>
            </a:pPr>
            <a:endParaRPr lang="ro-RO" sz="1200" b="1" i="1" dirty="0">
              <a:effectLst>
                <a:outerShdw blurRad="38100" dist="38100" dir="2700000" algn="tl">
                  <a:srgbClr val="C0C0C0"/>
                </a:outerShdw>
              </a:effectLst>
            </a:endParaRPr>
          </a:p>
        </p:txBody>
      </p:sp>
      <p:sp>
        <p:nvSpPr>
          <p:cNvPr id="12" name="Rectangle 11"/>
          <p:cNvSpPr/>
          <p:nvPr/>
        </p:nvSpPr>
        <p:spPr>
          <a:xfrm>
            <a:off x="4114800" y="2438400"/>
            <a:ext cx="4572000" cy="523220"/>
          </a:xfrm>
          <a:prstGeom prst="rect">
            <a:avLst/>
          </a:prstGeom>
        </p:spPr>
        <p:txBody>
          <a:bodyPr>
            <a:spAutoFit/>
          </a:bodyPr>
          <a:lstStyle/>
          <a:p>
            <a:pPr marL="514350" indent="-514350">
              <a:buFontTx/>
              <a:buAutoNum type="romanUcPeriod"/>
              <a:defRPr/>
            </a:pPr>
            <a:r>
              <a:rPr lang="ro-RO" sz="1400" b="1" i="1" dirty="0">
                <a:effectLst>
                  <a:outerShdw blurRad="38100" dist="38100" dir="2700000" algn="tl">
                    <a:srgbClr val="C0C0C0"/>
                  </a:outerShdw>
                </a:effectLst>
              </a:rPr>
              <a:t>STAGII DE  PRACTICĂ  DESFĂȘURATE  ÎN  ROMÂNIA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flipH="1" flipV="1">
            <a:off x="-1391444" y="1393032"/>
            <a:ext cx="2784475"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9144000"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3"/>
          </p:cNvCxnSpPr>
          <p:nvPr/>
        </p:nvCxnSpPr>
        <p:spPr>
          <a:xfrm rot="10800000">
            <a:off x="9145590" y="1"/>
            <a:ext cx="13844" cy="276739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lowchart: Document 11"/>
          <p:cNvSpPr/>
          <p:nvPr/>
        </p:nvSpPr>
        <p:spPr>
          <a:xfrm flipH="1" flipV="1">
            <a:off x="5715000" y="2324960"/>
            <a:ext cx="3465513" cy="45330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866"/>
              <a:gd name="connsiteY0" fmla="*/ 0 h 21833"/>
              <a:gd name="connsiteX1" fmla="*/ 21600 w 21866"/>
              <a:gd name="connsiteY1" fmla="*/ 0 h 21833"/>
              <a:gd name="connsiteX2" fmla="*/ 21866 w 21866"/>
              <a:gd name="connsiteY2" fmla="*/ 20153 h 21833"/>
              <a:gd name="connsiteX3" fmla="*/ 0 w 21866"/>
              <a:gd name="connsiteY3" fmla="*/ 20172 h 21833"/>
              <a:gd name="connsiteX4" fmla="*/ 0 w 21866"/>
              <a:gd name="connsiteY4" fmla="*/ 0 h 21833"/>
              <a:gd name="connsiteX0" fmla="*/ 0 w 21866"/>
              <a:gd name="connsiteY0" fmla="*/ 0 h 20172"/>
              <a:gd name="connsiteX1" fmla="*/ 21600 w 21866"/>
              <a:gd name="connsiteY1" fmla="*/ 0 h 20172"/>
              <a:gd name="connsiteX2" fmla="*/ 21866 w 21866"/>
              <a:gd name="connsiteY2" fmla="*/ 20153 h 20172"/>
              <a:gd name="connsiteX3" fmla="*/ 0 w 21866"/>
              <a:gd name="connsiteY3" fmla="*/ 20172 h 20172"/>
              <a:gd name="connsiteX4" fmla="*/ 0 w 21866"/>
              <a:gd name="connsiteY4" fmla="*/ 0 h 20172"/>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0 w 21866"/>
              <a:gd name="connsiteY3" fmla="*/ 19032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 name="connsiteX0" fmla="*/ 0 w 21866"/>
              <a:gd name="connsiteY0" fmla="*/ 0 h 20153"/>
              <a:gd name="connsiteX1" fmla="*/ 21600 w 21866"/>
              <a:gd name="connsiteY1" fmla="*/ 0 h 20153"/>
              <a:gd name="connsiteX2" fmla="*/ 21866 w 21866"/>
              <a:gd name="connsiteY2" fmla="*/ 20153 h 20153"/>
              <a:gd name="connsiteX3" fmla="*/ 133 w 21866"/>
              <a:gd name="connsiteY3" fmla="*/ 18186 h 20153"/>
              <a:gd name="connsiteX4" fmla="*/ 0 w 21866"/>
              <a:gd name="connsiteY4" fmla="*/ 0 h 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6" h="20153">
                <a:moveTo>
                  <a:pt x="0" y="0"/>
                </a:moveTo>
                <a:lnTo>
                  <a:pt x="21600" y="0"/>
                </a:lnTo>
                <a:cubicBezTo>
                  <a:pt x="21600" y="5774"/>
                  <a:pt x="21866" y="14379"/>
                  <a:pt x="21866" y="20153"/>
                </a:cubicBezTo>
                <a:cubicBezTo>
                  <a:pt x="11066" y="20153"/>
                  <a:pt x="10600" y="18443"/>
                  <a:pt x="133" y="18186"/>
                </a:cubicBezTo>
                <a:cubicBezTo>
                  <a:pt x="89" y="12124"/>
                  <a:pt x="44" y="6062"/>
                  <a:pt x="0" y="0"/>
                </a:cubicBezTo>
                <a:close/>
              </a:path>
            </a:pathLst>
          </a:custGeom>
          <a:solidFill>
            <a:srgbClr val="C00000"/>
          </a:solidFill>
          <a:ln w="539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lowchart: Document 9"/>
          <p:cNvSpPr/>
          <p:nvPr/>
        </p:nvSpPr>
        <p:spPr>
          <a:xfrm rot="10800000">
            <a:off x="6153435" y="2564904"/>
            <a:ext cx="2821707" cy="396044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75"/>
              <a:gd name="connsiteX1" fmla="*/ 21600 w 21600"/>
              <a:gd name="connsiteY1" fmla="*/ 0 h 21275"/>
              <a:gd name="connsiteX2" fmla="*/ 21600 w 21600"/>
              <a:gd name="connsiteY2" fmla="*/ 16915 h 21275"/>
              <a:gd name="connsiteX3" fmla="*/ 0 w 21600"/>
              <a:gd name="connsiteY3" fmla="*/ 20172 h 21275"/>
              <a:gd name="connsiteX4" fmla="*/ 0 w 21600"/>
              <a:gd name="connsiteY4" fmla="*/ 0 h 21275"/>
              <a:gd name="connsiteX0" fmla="*/ 0 w 21600"/>
              <a:gd name="connsiteY0" fmla="*/ 0 h 21240"/>
              <a:gd name="connsiteX1" fmla="*/ 21600 w 21600"/>
              <a:gd name="connsiteY1" fmla="*/ 0 h 21240"/>
              <a:gd name="connsiteX2" fmla="*/ 21600 w 21600"/>
              <a:gd name="connsiteY2" fmla="*/ 16598 h 21240"/>
              <a:gd name="connsiteX3" fmla="*/ 0 w 21600"/>
              <a:gd name="connsiteY3" fmla="*/ 20172 h 21240"/>
              <a:gd name="connsiteX4" fmla="*/ 0 w 21600"/>
              <a:gd name="connsiteY4" fmla="*/ 0 h 21240"/>
              <a:gd name="connsiteX0" fmla="*/ 340 w 21940"/>
              <a:gd name="connsiteY0" fmla="*/ 0 h 19234"/>
              <a:gd name="connsiteX1" fmla="*/ 21940 w 21940"/>
              <a:gd name="connsiteY1" fmla="*/ 0 h 19234"/>
              <a:gd name="connsiteX2" fmla="*/ 21940 w 21940"/>
              <a:gd name="connsiteY2" fmla="*/ 16598 h 19234"/>
              <a:gd name="connsiteX3" fmla="*/ 0 w 21940"/>
              <a:gd name="connsiteY3" fmla="*/ 17838 h 19234"/>
              <a:gd name="connsiteX4" fmla="*/ 340 w 21940"/>
              <a:gd name="connsiteY4" fmla="*/ 0 h 19234"/>
              <a:gd name="connsiteX0" fmla="*/ 340 w 21940"/>
              <a:gd name="connsiteY0" fmla="*/ 0 h 18850"/>
              <a:gd name="connsiteX1" fmla="*/ 21940 w 21940"/>
              <a:gd name="connsiteY1" fmla="*/ 0 h 18850"/>
              <a:gd name="connsiteX2" fmla="*/ 21940 w 21940"/>
              <a:gd name="connsiteY2" fmla="*/ 16598 h 18850"/>
              <a:gd name="connsiteX3" fmla="*/ 0 w 21940"/>
              <a:gd name="connsiteY3" fmla="*/ 17838 h 18850"/>
              <a:gd name="connsiteX4" fmla="*/ 340 w 21940"/>
              <a:gd name="connsiteY4" fmla="*/ 0 h 18850"/>
              <a:gd name="connsiteX0" fmla="*/ 340 w 21940"/>
              <a:gd name="connsiteY0" fmla="*/ 0 h 21515"/>
              <a:gd name="connsiteX1" fmla="*/ 21940 w 21940"/>
              <a:gd name="connsiteY1" fmla="*/ 0 h 21515"/>
              <a:gd name="connsiteX2" fmla="*/ 21855 w 21940"/>
              <a:gd name="connsiteY2" fmla="*/ 21515 h 21515"/>
              <a:gd name="connsiteX3" fmla="*/ 0 w 21940"/>
              <a:gd name="connsiteY3" fmla="*/ 17838 h 21515"/>
              <a:gd name="connsiteX4" fmla="*/ 340 w 21940"/>
              <a:gd name="connsiteY4" fmla="*/ 0 h 21515"/>
              <a:gd name="connsiteX0" fmla="*/ 425 w 22025"/>
              <a:gd name="connsiteY0" fmla="*/ 0 h 21543"/>
              <a:gd name="connsiteX1" fmla="*/ 22025 w 22025"/>
              <a:gd name="connsiteY1" fmla="*/ 0 h 21543"/>
              <a:gd name="connsiteX2" fmla="*/ 21940 w 22025"/>
              <a:gd name="connsiteY2" fmla="*/ 21515 h 21543"/>
              <a:gd name="connsiteX3" fmla="*/ 0 w 22025"/>
              <a:gd name="connsiteY3" fmla="*/ 19129 h 21543"/>
              <a:gd name="connsiteX4" fmla="*/ 425 w 22025"/>
              <a:gd name="connsiteY4" fmla="*/ 0 h 21543"/>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 name="connsiteX0" fmla="*/ 425 w 22025"/>
              <a:gd name="connsiteY0" fmla="*/ 0 h 21515"/>
              <a:gd name="connsiteX1" fmla="*/ 22025 w 22025"/>
              <a:gd name="connsiteY1" fmla="*/ 0 h 21515"/>
              <a:gd name="connsiteX2" fmla="*/ 21940 w 22025"/>
              <a:gd name="connsiteY2" fmla="*/ 21515 h 21515"/>
              <a:gd name="connsiteX3" fmla="*/ 0 w 22025"/>
              <a:gd name="connsiteY3" fmla="*/ 19129 h 21515"/>
              <a:gd name="connsiteX4" fmla="*/ 425 w 22025"/>
              <a:gd name="connsiteY4" fmla="*/ 0 h 2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 h="21515">
                <a:moveTo>
                  <a:pt x="425" y="0"/>
                </a:moveTo>
                <a:lnTo>
                  <a:pt x="22025" y="0"/>
                </a:lnTo>
                <a:cubicBezTo>
                  <a:pt x="21997" y="7172"/>
                  <a:pt x="21968" y="14343"/>
                  <a:pt x="21940" y="21515"/>
                </a:cubicBezTo>
                <a:cubicBezTo>
                  <a:pt x="11140" y="21515"/>
                  <a:pt x="11565" y="20247"/>
                  <a:pt x="0" y="19129"/>
                </a:cubicBezTo>
                <a:cubicBezTo>
                  <a:pt x="113" y="13183"/>
                  <a:pt x="312" y="5946"/>
                  <a:pt x="425" y="0"/>
                </a:cubicBezTo>
                <a:close/>
              </a:path>
            </a:pathLst>
          </a:custGeom>
          <a:solidFill>
            <a:schemeClr val="bg1"/>
          </a:solid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8" name="Picture 5" descr="DSC00647.JPG"/>
          <p:cNvPicPr>
            <a:picLocks noChangeAspect="1"/>
          </p:cNvPicPr>
          <p:nvPr/>
        </p:nvPicPr>
        <p:blipFill>
          <a:blip r:embed="rId3"/>
          <a:srcRect/>
          <a:stretch>
            <a:fillRect/>
          </a:stretch>
        </p:blipFill>
        <p:spPr bwMode="auto">
          <a:xfrm>
            <a:off x="228600" y="1216296"/>
            <a:ext cx="5334000" cy="5266228"/>
          </a:xfrm>
          <a:prstGeom prst="rect">
            <a:avLst/>
          </a:prstGeom>
          <a:ln>
            <a:noFill/>
          </a:ln>
          <a:effectLst>
            <a:softEdge rad="112500"/>
          </a:effectLst>
        </p:spPr>
      </p:pic>
      <p:sp>
        <p:nvSpPr>
          <p:cNvPr id="22" name="TextBox 5"/>
          <p:cNvSpPr txBox="1">
            <a:spLocks noChangeArrowheads="1"/>
          </p:cNvSpPr>
          <p:nvPr/>
        </p:nvSpPr>
        <p:spPr bwMode="auto">
          <a:xfrm>
            <a:off x="5943600" y="1143000"/>
            <a:ext cx="3043535" cy="873871"/>
          </a:xfrm>
          <a:prstGeom prst="rect">
            <a:avLst/>
          </a:prstGeom>
          <a:noFill/>
          <a:ln w="9525">
            <a:noFill/>
            <a:miter lim="800000"/>
            <a:headEnd/>
            <a:tailEnd/>
          </a:ln>
        </p:spPr>
        <p:txBody>
          <a:bodyPr wrap="square" lIns="93260" tIns="46630" rIns="93260" bIns="46630">
            <a:spAutoFit/>
          </a:bodyPr>
          <a:lstStyle/>
          <a:p>
            <a:pPr>
              <a:lnSpc>
                <a:spcPct val="150000"/>
              </a:lnSpc>
              <a:spcBef>
                <a:spcPts val="613"/>
              </a:spcBef>
              <a:defRPr/>
            </a:pPr>
            <a:r>
              <a:rPr lang="ro-RO" b="1" i="1" dirty="0" smtClean="0">
                <a:effectLst>
                  <a:outerShdw blurRad="38100" dist="38100" dir="2700000" algn="tl">
                    <a:srgbClr val="C0C0C0"/>
                  </a:outerShdw>
                </a:effectLst>
              </a:rPr>
              <a:t>Stagii de practică desfășurate în Irlanda: </a:t>
            </a:r>
            <a:endParaRPr lang="ro-RO" b="1" i="1" dirty="0">
              <a:effectLst>
                <a:outerShdw blurRad="38100" dist="38100" dir="2700000" algn="tl">
                  <a:srgbClr val="C0C0C0"/>
                </a:outerShdw>
              </a:effectLst>
            </a:endParaRPr>
          </a:p>
        </p:txBody>
      </p:sp>
      <p:sp>
        <p:nvSpPr>
          <p:cNvPr id="23" name="Rectangle 6"/>
          <p:cNvSpPr>
            <a:spLocks noChangeArrowheads="1"/>
          </p:cNvSpPr>
          <p:nvPr/>
        </p:nvSpPr>
        <p:spPr bwMode="auto">
          <a:xfrm>
            <a:off x="6125616" y="3359454"/>
            <a:ext cx="2715587" cy="3048826"/>
          </a:xfrm>
          <a:prstGeom prst="rect">
            <a:avLst/>
          </a:prstGeom>
          <a:noFill/>
          <a:ln w="9525">
            <a:noFill/>
            <a:miter lim="800000"/>
            <a:headEnd/>
            <a:tailEnd/>
          </a:ln>
        </p:spPr>
        <p:txBody>
          <a:bodyPr wrap="square" lIns="93260" tIns="46630" rIns="93260" bIns="46630">
            <a:spAutoFit/>
          </a:bodyPr>
          <a:lstStyle/>
          <a:p>
            <a:pPr algn="just"/>
            <a:r>
              <a:rPr lang="ro-RO" sz="1200" dirty="0" smtClean="0"/>
              <a:t>În aprilie 2011 s-a</a:t>
            </a:r>
            <a:r>
              <a:rPr lang="en-US" sz="1200" dirty="0" smtClean="0"/>
              <a:t>u</a:t>
            </a:r>
            <a:r>
              <a:rPr lang="ro-RO" sz="1200" dirty="0" smtClean="0"/>
              <a:t> desfasurat  la Dublin, Irlanda, stagii de practica de câte o săptămână, organizate cu sprijinul partenerului transnațional </a:t>
            </a:r>
            <a:r>
              <a:rPr lang="ro-RO" sz="1200" b="1" dirty="0" smtClean="0"/>
              <a:t>An Bord Altranais</a:t>
            </a:r>
            <a:r>
              <a:rPr lang="ro-RO" sz="1200" dirty="0" smtClean="0"/>
              <a:t>, la care au participat </a:t>
            </a:r>
            <a:r>
              <a:rPr lang="ro-RO" sz="1200" b="1" i="1" dirty="0" smtClean="0"/>
              <a:t>75 de elevi înscriși în grupul țintă – UE din partea celor 3 școli partenere in proiect</a:t>
            </a:r>
            <a:r>
              <a:rPr lang="ro-RO" sz="1200" i="1" dirty="0" smtClean="0"/>
              <a:t>. </a:t>
            </a:r>
            <a:r>
              <a:rPr lang="ro-RO" sz="1200" dirty="0" smtClean="0"/>
              <a:t>În </a:t>
            </a:r>
            <a:r>
              <a:rPr lang="ro-RO" sz="1200" dirty="0"/>
              <a:t>cadrul </a:t>
            </a:r>
            <a:r>
              <a:rPr lang="ro-RO" sz="1200" dirty="0" smtClean="0"/>
              <a:t>acestor stagii, elevii au </a:t>
            </a:r>
            <a:r>
              <a:rPr lang="ro-RO" sz="1200" dirty="0"/>
              <a:t>beneficiat de materiale suport și au desfășurat activități practice atât în laboratoarele </a:t>
            </a:r>
            <a:r>
              <a:rPr lang="ro-RO" sz="1200" dirty="0" smtClean="0"/>
              <a:t>universității </a:t>
            </a:r>
            <a:r>
              <a:rPr lang="ro-RO" sz="1200" i="1" dirty="0" smtClean="0"/>
              <a:t>University </a:t>
            </a:r>
            <a:r>
              <a:rPr lang="ro-RO" sz="1200" i="1" dirty="0"/>
              <a:t>College Dublin</a:t>
            </a:r>
            <a:r>
              <a:rPr lang="ro-RO" sz="1200" dirty="0"/>
              <a:t>, cât și în unitățile medicale de marcă - </a:t>
            </a:r>
            <a:r>
              <a:rPr lang="ro-RO" sz="1200" i="1" dirty="0"/>
              <a:t>Mater Misericordia Hospital </a:t>
            </a:r>
            <a:r>
              <a:rPr lang="ro-RO" sz="1200" dirty="0"/>
              <a:t>- Dublin si </a:t>
            </a:r>
            <a:r>
              <a:rPr lang="ro-RO" sz="1200" i="1" dirty="0"/>
              <a:t>Royal Hospital Donnybrook </a:t>
            </a:r>
            <a:r>
              <a:rPr lang="ro-RO" sz="1200" dirty="0"/>
              <a:t>- Dublin</a:t>
            </a:r>
            <a:endParaRPr lang="en-US" sz="1200" dirty="0"/>
          </a:p>
        </p:txBody>
      </p:sp>
      <p:pic>
        <p:nvPicPr>
          <p:cNvPr id="11" name="Picture 2" descr="Banda sigle 2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83" y="0"/>
            <a:ext cx="8952918" cy="11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558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P03000476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P03000476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A4EAE8D4-B289-42CB-BF0D-F7E1F02381BD}">
  <ds:schemaRefs>
    <ds:schemaRef ds:uri="http://schemas.microsoft.com/sharepoint/v3/contenttype/forms"/>
  </ds:schemaRefs>
</ds:datastoreItem>
</file>

<file path=customXml/itemProps2.xml><?xml version="1.0" encoding="utf-8"?>
<ds:datastoreItem xmlns:ds="http://schemas.openxmlformats.org/officeDocument/2006/customXml" ds:itemID="{44B828B2-6289-407D-9500-DA8CD80B881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31D900-80CF-4FD1-B134-79A54F86483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TP030004761</Template>
  <TotalTime>1611</TotalTime>
  <Words>3098</Words>
  <Application>Microsoft Office PowerPoint</Application>
  <PresentationFormat>On-screen Show (4:3)</PresentationFormat>
  <Paragraphs>299</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TP030004761</vt:lpstr>
      <vt:lpstr>1_TP030004761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Gabi</cp:lastModifiedBy>
  <cp:revision>154</cp:revision>
  <cp:lastPrinted>2012-04-03T09:47:42Z</cp:lastPrinted>
  <dcterms:created xsi:type="dcterms:W3CDTF">2011-09-23T18:27:09Z</dcterms:created>
  <dcterms:modified xsi:type="dcterms:W3CDTF">2013-06-16T17:40:40Z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TC300047619990</vt:lpwstr>
  </property>
</Properties>
</file>