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4" r:id="rId3"/>
    <p:sldId id="300" r:id="rId4"/>
    <p:sldId id="295" r:id="rId5"/>
    <p:sldId id="301" r:id="rId6"/>
    <p:sldId id="304" r:id="rId7"/>
    <p:sldId id="310" r:id="rId8"/>
    <p:sldId id="312" r:id="rId9"/>
    <p:sldId id="297" r:id="rId10"/>
    <p:sldId id="313" r:id="rId11"/>
    <p:sldId id="314" r:id="rId12"/>
    <p:sldId id="315" r:id="rId13"/>
    <p:sldId id="316" r:id="rId14"/>
    <p:sldId id="283" r:id="rId15"/>
    <p:sldId id="284" r:id="rId16"/>
    <p:sldId id="302" r:id="rId17"/>
    <p:sldId id="285" r:id="rId18"/>
    <p:sldId id="303" r:id="rId19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31" d="100"/>
          <a:sy n="131" d="100"/>
        </p:scale>
        <p:origin x="-456" y="-11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handoutMaster" Target="handoutMasters/handoutMaster1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75192-8A40-5842-9B1C-E8B1D52C9388}" type="datetimeFigureOut">
              <a:rPr lang="en-US" smtClean="0"/>
              <a:t>21/04/16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E33A5-2865-C744-AED8-CE3013E894F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4154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0993625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9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9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9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39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1270000" y="81915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 lvl="0">
              <a:defRPr sz="1800"/>
            </a:pPr>
            <a:r>
              <a:rPr sz="2800"/>
              <a:t>Body Level One</a:t>
            </a:r>
          </a:p>
          <a:p>
            <a:pPr lvl="1">
              <a:defRPr sz="1800"/>
            </a:pPr>
            <a:r>
              <a:rPr sz="2800"/>
              <a:t>Body Level Two</a:t>
            </a:r>
          </a:p>
          <a:p>
            <a:pPr lvl="2">
              <a:defRPr sz="1800"/>
            </a:pPr>
            <a:r>
              <a:rPr sz="2800"/>
              <a:t>Body Level Three</a:t>
            </a:r>
          </a:p>
          <a:p>
            <a:pPr lvl="3">
              <a:defRPr sz="1800"/>
            </a:pPr>
            <a:r>
              <a:rPr sz="2800"/>
              <a:t>Body Level Four</a:t>
            </a:r>
          </a:p>
          <a:p>
            <a:pPr lvl="4">
              <a:defRPr sz="1800"/>
            </a:pPr>
            <a:r>
              <a:rPr sz="280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80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transition xmlns:p14="http://schemas.microsoft.com/office/powerpoint/2010/main" spd="med"/>
  <p:txStyles>
    <p:titleStyle>
      <a:lvl1pPr algn="ctr" defTabSz="584200">
        <a:defRPr sz="8000">
          <a:latin typeface="+mn-lt"/>
          <a:ea typeface="+mn-ea"/>
          <a:cs typeface="+mn-cs"/>
          <a:sym typeface="Helvetica Light"/>
        </a:defRPr>
      </a:lvl1pPr>
      <a:lvl2pPr indent="228600" algn="ctr" defTabSz="584200">
        <a:defRPr sz="8000">
          <a:latin typeface="+mn-lt"/>
          <a:ea typeface="+mn-ea"/>
          <a:cs typeface="+mn-cs"/>
          <a:sym typeface="Helvetica Light"/>
        </a:defRPr>
      </a:lvl2pPr>
      <a:lvl3pPr indent="457200" algn="ctr" defTabSz="584200">
        <a:defRPr sz="8000">
          <a:latin typeface="+mn-lt"/>
          <a:ea typeface="+mn-ea"/>
          <a:cs typeface="+mn-cs"/>
          <a:sym typeface="Helvetica Light"/>
        </a:defRPr>
      </a:lvl3pPr>
      <a:lvl4pPr indent="685800" algn="ctr" defTabSz="584200">
        <a:defRPr sz="8000">
          <a:latin typeface="+mn-lt"/>
          <a:ea typeface="+mn-ea"/>
          <a:cs typeface="+mn-cs"/>
          <a:sym typeface="Helvetica Light"/>
        </a:defRPr>
      </a:lvl4pPr>
      <a:lvl5pPr indent="914400" algn="ctr" defTabSz="584200">
        <a:defRPr sz="8000">
          <a:latin typeface="+mn-lt"/>
          <a:ea typeface="+mn-ea"/>
          <a:cs typeface="+mn-cs"/>
          <a:sym typeface="Helvetica Light"/>
        </a:defRPr>
      </a:lvl5pPr>
      <a:lvl6pPr indent="1143000" algn="ctr" defTabSz="584200">
        <a:defRPr sz="8000">
          <a:latin typeface="+mn-lt"/>
          <a:ea typeface="+mn-ea"/>
          <a:cs typeface="+mn-cs"/>
          <a:sym typeface="Helvetica Light"/>
        </a:defRPr>
      </a:lvl6pPr>
      <a:lvl7pPr indent="1371600" algn="ctr" defTabSz="584200">
        <a:defRPr sz="8000">
          <a:latin typeface="+mn-lt"/>
          <a:ea typeface="+mn-ea"/>
          <a:cs typeface="+mn-cs"/>
          <a:sym typeface="Helvetica Light"/>
        </a:defRPr>
      </a:lvl7pPr>
      <a:lvl8pPr indent="1600200" algn="ctr" defTabSz="584200">
        <a:defRPr sz="8000">
          <a:latin typeface="+mn-lt"/>
          <a:ea typeface="+mn-ea"/>
          <a:cs typeface="+mn-cs"/>
          <a:sym typeface="Helvetica Light"/>
        </a:defRPr>
      </a:lvl8pPr>
      <a:lvl9pPr indent="1828800" algn="ctr" defTabSz="584200">
        <a:defRPr sz="8000">
          <a:latin typeface="+mn-lt"/>
          <a:ea typeface="+mn-ea"/>
          <a:cs typeface="+mn-cs"/>
          <a:sym typeface="Helvetica Light"/>
        </a:defRPr>
      </a:lvl9pPr>
    </p:titleStyle>
    <p:bodyStyle>
      <a:lvl1pPr marL="444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1pPr>
      <a:lvl2pPr marL="889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2pPr>
      <a:lvl3pPr marL="1333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3pPr>
      <a:lvl4pPr marL="1778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4pPr>
      <a:lvl5pPr marL="2222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5pPr>
      <a:lvl6pPr marL="2667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6pPr>
      <a:lvl7pPr marL="3111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7pPr>
      <a:lvl8pPr marL="35560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8pPr>
      <a:lvl9pPr marL="4000500" indent="-444500" defTabSz="584200">
        <a:spcBef>
          <a:spcPts val="4200"/>
        </a:spcBef>
        <a:buSzPct val="75000"/>
        <a:buChar char="•"/>
        <a:defRPr sz="3600">
          <a:latin typeface="+mn-lt"/>
          <a:ea typeface="+mn-ea"/>
          <a:cs typeface="+mn-cs"/>
          <a:sym typeface="Helvetica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NUL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4.jpeg"/><Relationship Id="rId3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5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6.jpeg"/><Relationship Id="rId3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berlaymontblurred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Shape 33"/>
          <p:cNvSpPr/>
          <p:nvPr/>
        </p:nvSpPr>
        <p:spPr>
          <a:xfrm>
            <a:off x="836135" y="1043982"/>
            <a:ext cx="11332530" cy="4719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6000" b="1" dirty="0" smtClean="0">
                <a:solidFill>
                  <a:srgbClr val="FFFFFF"/>
                </a:solidFill>
              </a:rPr>
              <a:t>How to comply with 2013/55/EU </a:t>
            </a: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6000" dirty="0" smtClean="0">
                <a:solidFill>
                  <a:schemeClr val="bg1"/>
                </a:solidFill>
              </a:rPr>
              <a:t>-</a:t>
            </a:r>
            <a:endParaRPr lang="en-GB" sz="6000" dirty="0">
              <a:solidFill>
                <a:schemeClr val="bg1"/>
              </a:solidFill>
            </a:endParaRPr>
          </a:p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6000" b="1" dirty="0" smtClean="0">
                <a:solidFill>
                  <a:srgbClr val="FFFFFF"/>
                </a:solidFill>
              </a:rPr>
              <a:t>consequences of non-compliance</a:t>
            </a:r>
            <a:endParaRPr sz="6000" b="1" dirty="0">
              <a:solidFill>
                <a:srgbClr val="FFFFFF"/>
              </a:solidFill>
            </a:endParaRPr>
          </a:p>
        </p:txBody>
      </p:sp>
      <p:sp>
        <p:nvSpPr>
          <p:cNvPr id="34" name="Shape 34"/>
          <p:cNvSpPr/>
          <p:nvPr/>
        </p:nvSpPr>
        <p:spPr>
          <a:xfrm>
            <a:off x="1283952" y="7258971"/>
            <a:ext cx="6499430" cy="16110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5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David Hubert</a:t>
            </a:r>
            <a:br>
              <a:rPr sz="35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35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david@hubertconsulting.com</a:t>
            </a:r>
          </a:p>
          <a:p>
            <a:pPr lvl="0" algn="l">
              <a:defRPr sz="1800"/>
            </a:pPr>
            <a:r>
              <a:rPr sz="35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@hubertconsult</a:t>
            </a:r>
          </a:p>
        </p:txBody>
      </p:sp>
      <p:pic>
        <p:nvPicPr>
          <p:cNvPr id="5" name="berlaymontblurred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34"/>
          <p:cNvSpPr/>
          <p:nvPr/>
        </p:nvSpPr>
        <p:spPr>
          <a:xfrm>
            <a:off x="1436352" y="7357691"/>
            <a:ext cx="4680199" cy="17184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5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David Hubert</a:t>
            </a:r>
            <a:br>
              <a:rPr sz="35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35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david</a:t>
            </a:r>
            <a:r>
              <a:rPr sz="35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lang="en-GB" sz="3500" b="1" dirty="0" err="1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eumonitr</a:t>
            </a:r>
            <a:r>
              <a:rPr sz="35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endParaRPr sz="3500" b="1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l">
              <a:defRPr sz="1800"/>
            </a:pPr>
            <a:r>
              <a:rPr sz="35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@hubertconsult</a:t>
            </a:r>
          </a:p>
        </p:txBody>
      </p:sp>
      <p:sp>
        <p:nvSpPr>
          <p:cNvPr id="8" name="Shape 33"/>
          <p:cNvSpPr/>
          <p:nvPr/>
        </p:nvSpPr>
        <p:spPr>
          <a:xfrm>
            <a:off x="836135" y="3326655"/>
            <a:ext cx="11332530" cy="1456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78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8800" b="1" dirty="0" smtClean="0">
                <a:solidFill>
                  <a:srgbClr val="FFFFFF"/>
                </a:solidFill>
              </a:rPr>
              <a:t>Updating Annexe V</a:t>
            </a:r>
            <a:endParaRPr sz="8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346339"/>
            <a:ext cx="11099800" cy="854366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National frameworks</a:t>
            </a:r>
            <a:endParaRPr lang="fr-FR" sz="6600" b="1" dirty="0" smtClean="0">
              <a:solidFill>
                <a:schemeClr val="accent1">
                  <a:lumMod val="50000"/>
                </a:schemeClr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000495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EFN Framework</a:t>
            </a:r>
            <a:endParaRPr lang="en-US" sz="72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EFN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Working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Group on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Competences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                  </a:t>
            </a: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(</a:t>
            </a:r>
            <a:r>
              <a:rPr lang="fr-FR" sz="16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Chaired</a:t>
            </a: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by Prof. Gonzales </a:t>
            </a:r>
            <a:r>
              <a:rPr lang="fr-FR" sz="16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Jurado</a:t>
            </a:r>
            <a:r>
              <a:rPr lang="fr-FR" sz="16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)</a:t>
            </a:r>
          </a:p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Framework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aimed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as guideline to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implement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competences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expressed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in article 31(7)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into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national nursing curricula</a:t>
            </a:r>
          </a:p>
          <a:p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Establishes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logic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pathway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btw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competences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and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list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of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topics</a:t>
            </a: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for nurse </a:t>
            </a:r>
            <a:r>
              <a:rPr lang="fr-FR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education</a:t>
            </a:r>
            <a:endParaRPr lang="fr-FR" dirty="0" smtClean="0">
              <a:solidFill>
                <a:schemeClr val="accent1">
                  <a:lumMod val="50000"/>
                </a:schemeClr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endParaRPr lang="fr-FR" dirty="0" smtClean="0">
              <a:solidFill>
                <a:schemeClr val="accent1">
                  <a:lumMod val="50000"/>
                </a:schemeClr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300283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EFN Framework</a:t>
            </a:r>
            <a:endParaRPr lang="en-US" sz="72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CA.1. Culture </a:t>
            </a:r>
            <a:r>
              <a:rPr lang="fr-FR" sz="28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Ethics</a:t>
            </a:r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and values</a:t>
            </a:r>
          </a:p>
          <a:p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CA.2. </a:t>
            </a:r>
            <a:r>
              <a:rPr lang="fr-FR" sz="28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Health</a:t>
            </a:r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promotion and </a:t>
            </a:r>
            <a:r>
              <a:rPr lang="fr-FR" sz="28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prevention</a:t>
            </a:r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, guidance and </a:t>
            </a:r>
            <a:r>
              <a:rPr lang="fr-FR" sz="28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teaching</a:t>
            </a:r>
            <a:endParaRPr lang="fr-FR" sz="2800" dirty="0" smtClean="0">
              <a:solidFill>
                <a:schemeClr val="accent1">
                  <a:lumMod val="50000"/>
                </a:schemeClr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CA.3. </a:t>
            </a:r>
            <a:r>
              <a:rPr lang="fr-FR" sz="28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Decision-making</a:t>
            </a:r>
            <a:endParaRPr lang="fr-FR" sz="2800" dirty="0" smtClean="0">
              <a:solidFill>
                <a:schemeClr val="accent1">
                  <a:lumMod val="50000"/>
                </a:schemeClr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CA.4. Communication and </a:t>
            </a:r>
            <a:r>
              <a:rPr lang="fr-FR" sz="28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teamwork</a:t>
            </a:r>
            <a:endParaRPr lang="fr-FR" sz="2800" dirty="0" smtClean="0">
              <a:solidFill>
                <a:schemeClr val="accent1">
                  <a:lumMod val="50000"/>
                </a:schemeClr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CA.5. </a:t>
            </a:r>
            <a:r>
              <a:rPr lang="fr-FR" sz="28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Research</a:t>
            </a:r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and leadership</a:t>
            </a:r>
          </a:p>
          <a:p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CA.6. Nursing care (</a:t>
            </a:r>
            <a:r>
              <a:rPr lang="fr-FR" sz="2800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theory</a:t>
            </a:r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)</a:t>
            </a:r>
          </a:p>
          <a:p>
            <a:r>
              <a:rPr lang="fr-FR" sz="2800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CA.6. Nursing care (practice)</a:t>
            </a:r>
          </a:p>
        </p:txBody>
      </p:sp>
    </p:spTree>
    <p:extLst>
      <p:ext uri="{BB962C8B-B14F-4D97-AF65-F5344CB8AC3E}">
        <p14:creationId xmlns:p14="http://schemas.microsoft.com/office/powerpoint/2010/main" val="24098740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/>
        </p:nvSpPr>
        <p:spPr>
          <a:xfrm>
            <a:off x="730012" y="3980061"/>
            <a:ext cx="11544808" cy="1564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9500" b="1" dirty="0" smtClean="0">
                <a:solidFill>
                  <a:srgbClr val="FFFFFF"/>
                </a:solidFill>
              </a:rPr>
              <a:t>What already exist?</a:t>
            </a:r>
            <a:endParaRPr sz="9500" b="1" dirty="0">
              <a:solidFill>
                <a:srgbClr val="FFFFFF"/>
              </a:solidFill>
            </a:endParaRPr>
          </a:p>
        </p:txBody>
      </p:sp>
      <p:pic>
        <p:nvPicPr>
          <p:cNvPr id="2" name="Picture 1" descr="Screen Shot 2016-04-18 at 10.57.26.png"/>
          <p:cNvPicPr>
            <a:picLocks noChangeAspect="1"/>
          </p:cNvPicPr>
          <p:nvPr/>
        </p:nvPicPr>
        <p:blipFill>
          <a:blip r:embed="rId2">
            <a:alphaModFix/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6389" y="1"/>
            <a:ext cx="15991852" cy="1003608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81375" y="3540308"/>
            <a:ext cx="984205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8800" b="1" dirty="0" smtClean="0">
                <a:solidFill>
                  <a:schemeClr val="bg1"/>
                </a:solidFill>
                <a:latin typeface="Arial"/>
                <a:cs typeface="Arial"/>
              </a:rPr>
              <a:t>Working sessions</a:t>
            </a:r>
            <a:endParaRPr lang="en-GB" sz="8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685882"/>
      </p:ext>
    </p:extLst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72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Programme</a:t>
            </a:r>
            <a:endParaRPr lang="fr-FR" sz="72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3100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2 Groups – Anne Trotter / Mary </a:t>
            </a:r>
            <a:r>
              <a:rPr lang="fr-FR" sz="3100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Gobbi</a:t>
            </a:r>
            <a:endParaRPr lang="fr-FR" sz="3100" dirty="0" smtClean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fr-FR" sz="3100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Discussions on 5 </a:t>
            </a:r>
            <a:r>
              <a:rPr lang="fr-FR" sz="3100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thematic</a:t>
            </a:r>
            <a:r>
              <a:rPr lang="fr-FR" sz="3100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clusters</a:t>
            </a:r>
          </a:p>
          <a:p>
            <a:r>
              <a:rPr lang="fr-FR" sz="3100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Reference </a:t>
            </a:r>
            <a:r>
              <a:rPr lang="fr-FR" sz="3100" dirty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Art </a:t>
            </a:r>
            <a:r>
              <a:rPr lang="fr-FR" sz="3100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31, EFN Framework</a:t>
            </a:r>
          </a:p>
          <a:p>
            <a:r>
              <a:rPr lang="fr-FR" sz="3100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Agree</a:t>
            </a:r>
            <a:r>
              <a:rPr lang="fr-FR" sz="3100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on </a:t>
            </a:r>
            <a:r>
              <a:rPr lang="fr-FR" sz="3100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list</a:t>
            </a:r>
            <a:r>
              <a:rPr lang="fr-FR" sz="3100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of content</a:t>
            </a:r>
          </a:p>
          <a:p>
            <a:pPr lvl="2"/>
            <a:r>
              <a:rPr lang="fr-FR" sz="3100" i="1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reflect</a:t>
            </a:r>
            <a:r>
              <a:rPr lang="fr-FR" sz="3100" i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modern practice</a:t>
            </a:r>
          </a:p>
          <a:p>
            <a:pPr lvl="2"/>
            <a:r>
              <a:rPr lang="fr-FR" sz="3100" i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Future-proof</a:t>
            </a:r>
          </a:p>
        </p:txBody>
      </p:sp>
    </p:spTree>
    <p:extLst>
      <p:ext uri="{BB962C8B-B14F-4D97-AF65-F5344CB8AC3E}">
        <p14:creationId xmlns:p14="http://schemas.microsoft.com/office/powerpoint/2010/main" val="201627317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Output</a:t>
            </a:r>
            <a:endParaRPr lang="fr-FR" sz="66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4899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Competent authorities’ input into update of Annexe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315717"/>
      </p:ext>
    </p:extLst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blueprint_blurred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2936851" y="-95816"/>
            <a:ext cx="16482046" cy="10240844"/>
          </a:xfrm>
          <a:prstGeom prst="rect">
            <a:avLst/>
          </a:prstGeom>
          <a:ln w="12700">
            <a:miter lim="400000"/>
          </a:ln>
        </p:spPr>
      </p:pic>
      <p:sp>
        <p:nvSpPr>
          <p:cNvPr id="88" name="Shape 88"/>
          <p:cNvSpPr/>
          <p:nvPr/>
        </p:nvSpPr>
        <p:spPr>
          <a:xfrm>
            <a:off x="3856753" y="4095478"/>
            <a:ext cx="5291312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8000" b="1" dirty="0" smtClean="0">
                <a:solidFill>
                  <a:srgbClr val="FFFFFF"/>
                </a:solidFill>
              </a:rPr>
              <a:t>Next steps</a:t>
            </a:r>
            <a:endParaRPr sz="8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081707"/>
      </p:ext>
    </p:extLst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" y="843397"/>
            <a:ext cx="11099800" cy="804660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Consolidate list of content</a:t>
            </a:r>
          </a:p>
          <a:p>
            <a:r>
              <a:rPr lang="en-US" sz="28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Consult all Nursing competent authorities</a:t>
            </a:r>
          </a:p>
          <a:p>
            <a:r>
              <a:rPr lang="en-US" sz="28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Cooperation with EFN</a:t>
            </a:r>
          </a:p>
          <a:p>
            <a:r>
              <a:rPr lang="en-US" sz="28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Common approach in response to Commission consultation in 2017</a:t>
            </a:r>
            <a:endParaRPr lang="en-US" sz="28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11915644"/>
      </p:ext>
    </p:extLst>
  </p:cSld>
  <p:clrMapOvr>
    <a:masterClrMapping/>
  </p:clrMapOvr>
  <p:transition xmlns:p14="http://schemas.microsoft.com/office/powerpoint/2010/main"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hubertconsulting_logo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99485" y="8488466"/>
            <a:ext cx="3424710" cy="1106118"/>
          </a:xfrm>
          <a:prstGeom prst="rect">
            <a:avLst/>
          </a:prstGeom>
          <a:ln w="12700">
            <a:miter lim="400000"/>
          </a:ln>
        </p:spPr>
      </p:pic>
      <p:pic>
        <p:nvPicPr>
          <p:cNvPr id="97" name="berlaymontblurred.jp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/>
          <p:nvPr/>
        </p:nvSpPr>
        <p:spPr>
          <a:xfrm>
            <a:off x="2567629" y="1870849"/>
            <a:ext cx="7869542" cy="6011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6400" b="1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David Hubert</a:t>
            </a:r>
            <a:endParaRPr lang="en-GB" sz="6400" b="1" dirty="0" smtClea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6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sz="6400" b="1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6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david</a:t>
            </a:r>
            <a:r>
              <a:rPr sz="64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lang="en-GB" sz="6400" dirty="0" err="1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eumonitr</a:t>
            </a:r>
            <a:r>
              <a:rPr sz="64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.com</a:t>
            </a:r>
            <a:endParaRPr sz="6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6400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@</a:t>
            </a:r>
            <a:r>
              <a:rPr sz="6400" dirty="0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hubertconsult</a:t>
            </a:r>
            <a:endParaRPr lang="en-GB" sz="6400" dirty="0" smtClea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lang="en-GB" sz="6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lang="en-GB" sz="6400" dirty="0" err="1" smtClean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www.eumonitr.com</a:t>
            </a:r>
            <a:endParaRPr sz="6400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658359"/>
      </p:ext>
    </p:extLst>
  </p:cSld>
  <p:clrMapOvr>
    <a:masterClrMapping/>
  </p:clrMapOvr>
  <p:transition xmlns:p14="http://schemas.microsoft.com/office/powerpoint/2010/main"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4200"/>
              </a:spcBef>
              <a:buSzPct val="75000"/>
            </a:pPr>
            <a:endParaRPr lang="en-US" sz="72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Why it is important</a:t>
            </a:r>
            <a:endParaRPr lang="en-US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en-US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What we can expect</a:t>
            </a:r>
            <a:endParaRPr lang="en-US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en-US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What already exists</a:t>
            </a:r>
            <a:endParaRPr lang="en-US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en-US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Group sessions</a:t>
            </a:r>
          </a:p>
          <a:p>
            <a:r>
              <a:rPr lang="en-US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What’s next</a:t>
            </a:r>
            <a:endParaRPr lang="en-US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3673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docs_blurred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144941" y="-90271"/>
            <a:ext cx="21432256" cy="9934142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Shape 73"/>
          <p:cNvSpPr/>
          <p:nvPr/>
        </p:nvSpPr>
        <p:spPr>
          <a:xfrm>
            <a:off x="968847" y="3980061"/>
            <a:ext cx="11067132" cy="1564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9500" b="1" dirty="0" smtClean="0">
                <a:solidFill>
                  <a:srgbClr val="FFFFFF"/>
                </a:solidFill>
              </a:rPr>
              <a:t>Why it is important</a:t>
            </a:r>
            <a:endParaRPr sz="95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9174239"/>
      </p:ext>
    </p:extLst>
  </p:cSld>
  <p:clrMapOvr>
    <a:masterClrMapping/>
  </p:clrMapOvr>
  <p:transition xmlns:p14="http://schemas.microsoft.com/office/powerpoint/2010/main"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Mismatch</a:t>
            </a:r>
            <a:endParaRPr lang="en-US" sz="54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Annexe V dates back to 1977</a:t>
            </a:r>
          </a:p>
          <a:p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Article 31 (7) came </a:t>
            </a:r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into</a:t>
            </a:r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force in </a:t>
            </a:r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January</a:t>
            </a:r>
            <a:endParaRPr lang="fr-FR" dirty="0" smtClean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Present</a:t>
            </a:r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mismatch</a:t>
            </a:r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between</a:t>
            </a:r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art. 31 and Annexe V</a:t>
            </a:r>
          </a:p>
          <a:p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Legal</a:t>
            </a:r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uncertainty</a:t>
            </a:r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for </a:t>
            </a:r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regulators</a:t>
            </a:r>
            <a:endParaRPr lang="fr-FR" dirty="0" smtClean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Opportunity</a:t>
            </a:r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to </a:t>
            </a:r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raise</a:t>
            </a:r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r>
              <a:rPr lang="fr-FR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quality</a:t>
            </a:r>
            <a:r>
              <a:rPr lang="fr-FR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of training</a:t>
            </a:r>
          </a:p>
        </p:txBody>
      </p:sp>
    </p:spTree>
    <p:extLst>
      <p:ext uri="{BB962C8B-B14F-4D97-AF65-F5344CB8AC3E}">
        <p14:creationId xmlns:p14="http://schemas.microsoft.com/office/powerpoint/2010/main" val="155436793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eu-law-blurred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47860" y="-18116"/>
            <a:ext cx="14748320" cy="9789832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/>
          </a:bodyPr>
          <a:lstStyle>
            <a:lvl1pPr>
              <a:defRPr sz="9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7200" b="1" dirty="0" smtClean="0">
                <a:solidFill>
                  <a:srgbClr val="FFFFFF"/>
                </a:solidFill>
              </a:rPr>
              <a:t>What can we reasonably expect?</a:t>
            </a:r>
            <a:endParaRPr sz="72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93227"/>
      </p:ext>
    </p:extLst>
  </p:cSld>
  <p:clrMapOvr>
    <a:masterClrMapping/>
  </p:clrMapOvr>
  <p:transition xmlns:p14="http://schemas.microsoft.com/office/powerpoint/2010/main"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Scope of changes</a:t>
            </a:r>
            <a:endParaRPr lang="en-US" sz="66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889000" lvl="2" indent="0">
              <a:spcAft>
                <a:spcPts val="600"/>
              </a:spcAft>
              <a:buNone/>
            </a:pPr>
            <a:endParaRPr lang="fr-BE" sz="2400" i="1" dirty="0">
              <a:latin typeface="Arial"/>
              <a:cs typeface="Arial"/>
            </a:endParaRPr>
          </a:p>
          <a:p>
            <a:pPr lvl="2">
              <a:spcAft>
                <a:spcPts val="600"/>
              </a:spcAft>
            </a:pPr>
            <a:r>
              <a:rPr lang="fr-BE" sz="3200" dirty="0" smtClean="0">
                <a:solidFill>
                  <a:srgbClr val="013360"/>
                </a:solidFill>
                <a:latin typeface="Arial"/>
                <a:cs typeface="Arial"/>
              </a:rPr>
              <a:t>Each </a:t>
            </a:r>
            <a:r>
              <a:rPr lang="fr-BE" sz="3200" dirty="0">
                <a:solidFill>
                  <a:srgbClr val="013360"/>
                </a:solidFill>
                <a:latin typeface="Arial"/>
                <a:cs typeface="Arial"/>
              </a:rPr>
              <a:t>proposed changes shall be justified in light of </a:t>
            </a:r>
            <a:r>
              <a:rPr lang="fr-BE" sz="3200" dirty="0">
                <a:latin typeface="Arial"/>
                <a:cs typeface="Arial"/>
              </a:rPr>
              <a:t>"</a:t>
            </a:r>
            <a:r>
              <a:rPr lang="fr-BE" sz="3200" dirty="0">
                <a:solidFill>
                  <a:srgbClr val="FF0000"/>
                </a:solidFill>
                <a:latin typeface="Arial"/>
                <a:cs typeface="Arial"/>
              </a:rPr>
              <a:t>scientific and technical progress</a:t>
            </a:r>
            <a:r>
              <a:rPr lang="fr-BE" sz="3200" dirty="0">
                <a:latin typeface="Arial"/>
                <a:cs typeface="Arial"/>
              </a:rPr>
              <a:t>", </a:t>
            </a:r>
            <a:r>
              <a:rPr lang="fr-BE" sz="3200" dirty="0">
                <a:solidFill>
                  <a:srgbClr val="013360"/>
                </a:solidFill>
                <a:latin typeface="Arial"/>
                <a:cs typeface="Arial"/>
              </a:rPr>
              <a:t>and</a:t>
            </a:r>
          </a:p>
          <a:p>
            <a:pPr lvl="2">
              <a:spcAft>
                <a:spcPts val="600"/>
              </a:spcAft>
            </a:pPr>
            <a:r>
              <a:rPr lang="fr-BE" sz="3200" dirty="0">
                <a:solidFill>
                  <a:srgbClr val="013360"/>
                </a:solidFill>
                <a:latin typeface="Arial"/>
                <a:cs typeface="Arial"/>
              </a:rPr>
              <a:t>Shall NOT </a:t>
            </a:r>
            <a:r>
              <a:rPr lang="en-GB" sz="3200" dirty="0">
                <a:solidFill>
                  <a:srgbClr val="013360"/>
                </a:solidFill>
                <a:latin typeface="Arial"/>
                <a:cs typeface="Arial"/>
              </a:rPr>
              <a:t>affect the “existing essential legislative principles in Member States regarding the </a:t>
            </a:r>
            <a:r>
              <a:rPr lang="en-GB" sz="3200" dirty="0">
                <a:solidFill>
                  <a:srgbClr val="FF0000"/>
                </a:solidFill>
                <a:latin typeface="Arial"/>
                <a:cs typeface="Arial"/>
              </a:rPr>
              <a:t>structure of professions </a:t>
            </a:r>
            <a:r>
              <a:rPr lang="en-GB" sz="3200" dirty="0">
                <a:solidFill>
                  <a:srgbClr val="013360"/>
                </a:solidFill>
                <a:latin typeface="Arial"/>
                <a:cs typeface="Arial"/>
              </a:rPr>
              <a:t>as regards </a:t>
            </a:r>
            <a:r>
              <a:rPr lang="en-GB" sz="3200" dirty="0">
                <a:solidFill>
                  <a:srgbClr val="FF0000"/>
                </a:solidFill>
                <a:latin typeface="Arial"/>
                <a:cs typeface="Arial"/>
              </a:rPr>
              <a:t>training and conditions of access</a:t>
            </a:r>
            <a:r>
              <a:rPr lang="en-GB" sz="3200" dirty="0">
                <a:solidFill>
                  <a:srgbClr val="013360"/>
                </a:solidFill>
                <a:latin typeface="Arial"/>
                <a:cs typeface="Arial"/>
              </a:rPr>
              <a:t> by natural persons” and</a:t>
            </a:r>
          </a:p>
          <a:p>
            <a:pPr lvl="2">
              <a:spcAft>
                <a:spcPts val="600"/>
              </a:spcAft>
            </a:pPr>
            <a:r>
              <a:rPr lang="en-GB" sz="3200" dirty="0">
                <a:solidFill>
                  <a:srgbClr val="013360"/>
                </a:solidFill>
                <a:latin typeface="Arial"/>
                <a:cs typeface="Arial"/>
              </a:rPr>
              <a:t>Shall “respect the responsibility of the Member States for the </a:t>
            </a:r>
            <a:r>
              <a:rPr lang="en-GB" sz="3200" dirty="0">
                <a:solidFill>
                  <a:srgbClr val="FF0000"/>
                </a:solidFill>
                <a:latin typeface="Arial"/>
                <a:cs typeface="Arial"/>
              </a:rPr>
              <a:t>organisation of education systems</a:t>
            </a:r>
            <a:r>
              <a:rPr lang="en-GB" sz="3200" dirty="0">
                <a:latin typeface="Arial"/>
                <a:cs typeface="Arial"/>
              </a:rPr>
              <a:t>”.</a:t>
            </a:r>
          </a:p>
          <a:p>
            <a:endParaRPr lang="fr-FR" sz="4500" dirty="0" smtClean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029614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Scope of changes</a:t>
            </a:r>
            <a:endParaRPr lang="en-US" sz="66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889000" lvl="2" indent="0">
              <a:spcAft>
                <a:spcPts val="600"/>
              </a:spcAft>
              <a:buNone/>
            </a:pPr>
            <a:endParaRPr lang="fr-BE" sz="2400" i="1" dirty="0">
              <a:latin typeface="Arial"/>
              <a:cs typeface="Arial"/>
            </a:endParaRPr>
          </a:p>
          <a:p>
            <a:pPr lvl="2">
              <a:spcAft>
                <a:spcPts val="600"/>
              </a:spcAft>
            </a:pPr>
            <a:r>
              <a:rPr lang="fr-BE" sz="32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Changes may include modifying the existing subjects, adding new ones or regrouping them to ensure that the minimum required training programme is up to date.</a:t>
            </a:r>
          </a:p>
          <a:p>
            <a:endParaRPr lang="fr-FR" sz="4500" dirty="0" smtClean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41809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docs_blurred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6144941" y="-90271"/>
            <a:ext cx="21432256" cy="9934142"/>
          </a:xfrm>
          <a:prstGeom prst="rect">
            <a:avLst/>
          </a:prstGeom>
          <a:ln w="12700">
            <a:miter lim="400000"/>
          </a:ln>
        </p:spPr>
      </p:pic>
      <p:sp>
        <p:nvSpPr>
          <p:cNvPr id="73" name="Shape 73"/>
          <p:cNvSpPr/>
          <p:nvPr/>
        </p:nvSpPr>
        <p:spPr>
          <a:xfrm>
            <a:off x="391237" y="3980061"/>
            <a:ext cx="12222359" cy="1564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9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GB" sz="9500" b="1" dirty="0" smtClean="0">
                <a:solidFill>
                  <a:srgbClr val="FFFFFF"/>
                </a:solidFill>
              </a:rPr>
              <a:t>What </a:t>
            </a:r>
            <a:r>
              <a:rPr lang="en-GB" sz="9500" b="1" smtClean="0">
                <a:solidFill>
                  <a:srgbClr val="FFFFFF"/>
                </a:solidFill>
              </a:rPr>
              <a:t>already exists?</a:t>
            </a:r>
            <a:endParaRPr sz="95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212052"/>
      </p:ext>
    </p:extLst>
  </p:cSld>
  <p:clrMapOvr>
    <a:masterClrMapping/>
  </p:clrMapOvr>
  <p:transition xmlns:p14="http://schemas.microsoft.com/office/powerpoint/2010/main"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Current </a:t>
            </a:r>
            <a:r>
              <a:rPr lang="en-US" sz="6600" b="1" dirty="0" err="1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Annexe</a:t>
            </a:r>
            <a:r>
              <a:rPr lang="en-US" sz="66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V</a:t>
            </a:r>
            <a:r>
              <a:rPr lang="en-US" sz="7200" b="1" dirty="0" smtClean="0">
                <a:solidFill>
                  <a:srgbClr val="002452"/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</a:t>
            </a:r>
            <a:endParaRPr lang="en-US" sz="7200" b="1" dirty="0">
              <a:solidFill>
                <a:srgbClr val="002452"/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Theoretical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 instruction</a:t>
            </a:r>
            <a:endParaRPr lang="fr-FR" b="1" dirty="0" smtClean="0">
              <a:solidFill>
                <a:schemeClr val="accent1">
                  <a:lumMod val="50000"/>
                </a:schemeClr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pPr lvl="1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Nursing</a:t>
            </a:r>
          </a:p>
          <a:p>
            <a:pPr lvl="1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Basic sciences</a:t>
            </a:r>
          </a:p>
          <a:p>
            <a:pPr lvl="1"/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Social sciences</a:t>
            </a:r>
            <a:endParaRPr lang="en-US" dirty="0">
              <a:solidFill>
                <a:schemeClr val="accent1">
                  <a:lumMod val="50000"/>
                </a:schemeClr>
              </a:solidFill>
              <a:uFill>
                <a:solidFill>
                  <a:srgbClr val="3A5C6F"/>
                </a:solidFill>
              </a:uFill>
              <a:latin typeface="Arial"/>
              <a:ea typeface="Arial"/>
              <a:cs typeface="Arial"/>
            </a:endParaRPr>
          </a:p>
          <a:p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Clinical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uFill>
                  <a:solidFill>
                    <a:srgbClr val="3A5C6F"/>
                  </a:solidFill>
                </a:uFill>
                <a:latin typeface="Arial"/>
                <a:ea typeface="Arial"/>
                <a:cs typeface="Arial"/>
              </a:rPr>
              <a:t> instruction</a:t>
            </a:r>
          </a:p>
        </p:txBody>
      </p:sp>
    </p:spTree>
    <p:extLst>
      <p:ext uri="{BB962C8B-B14F-4D97-AF65-F5344CB8AC3E}">
        <p14:creationId xmlns:p14="http://schemas.microsoft.com/office/powerpoint/2010/main" val="5546161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3702</TotalTime>
  <Words>375</Words>
  <Application>Microsoft Macintosh PowerPoint</Application>
  <PresentationFormat>Custom</PresentationFormat>
  <Paragraphs>70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White</vt:lpstr>
      <vt:lpstr>PowerPoint Presentation</vt:lpstr>
      <vt:lpstr>PowerPoint Presentation</vt:lpstr>
      <vt:lpstr>PowerPoint Presentation</vt:lpstr>
      <vt:lpstr>Mismatch</vt:lpstr>
      <vt:lpstr>What can we reasonably expect?</vt:lpstr>
      <vt:lpstr>Scope of changes</vt:lpstr>
      <vt:lpstr>Scope of changes</vt:lpstr>
      <vt:lpstr>PowerPoint Presentation</vt:lpstr>
      <vt:lpstr>Current Annexe V </vt:lpstr>
      <vt:lpstr>PowerPoint Presentation</vt:lpstr>
      <vt:lpstr>EFN Framework</vt:lpstr>
      <vt:lpstr>EFN Framework</vt:lpstr>
      <vt:lpstr>PowerPoint Presentation</vt:lpstr>
      <vt:lpstr>Programme</vt:lpstr>
      <vt:lpstr>Output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David Hubert</cp:lastModifiedBy>
  <cp:revision>75</cp:revision>
  <cp:lastPrinted>2016-04-18T13:35:01Z</cp:lastPrinted>
  <dcterms:modified xsi:type="dcterms:W3CDTF">2016-04-21T14:19:10Z</dcterms:modified>
</cp:coreProperties>
</file>