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17" r:id="rId2"/>
    <p:sldId id="318" r:id="rId3"/>
    <p:sldId id="319" r:id="rId4"/>
    <p:sldId id="284" r:id="rId5"/>
    <p:sldId id="333" r:id="rId6"/>
    <p:sldId id="322" r:id="rId7"/>
    <p:sldId id="323" r:id="rId8"/>
    <p:sldId id="324" r:id="rId9"/>
    <p:sldId id="325" r:id="rId10"/>
    <p:sldId id="332" r:id="rId11"/>
    <p:sldId id="327" r:id="rId12"/>
    <p:sldId id="328" r:id="rId13"/>
    <p:sldId id="300" r:id="rId14"/>
    <p:sldId id="330" r:id="rId15"/>
    <p:sldId id="301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8" r:id="rId29"/>
    <p:sldId id="349" r:id="rId30"/>
    <p:sldId id="346" r:id="rId31"/>
    <p:sldId id="347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60" r:id="rId42"/>
    <p:sldId id="361" r:id="rId43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39">
          <p15:clr>
            <a:srgbClr val="A4A3A4"/>
          </p15:clr>
        </p15:guide>
        <p15:guide id="2" pos="2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99"/>
    <a:srgbClr val="660066"/>
    <a:srgbClr val="0086CD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76" y="372"/>
      </p:cViewPr>
      <p:guideLst>
        <p:guide orient="horz" pos="4039"/>
        <p:guide pos="2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B63FC4-64FC-4E89-B330-DFF1010C19A4}" type="datetime1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DECE2B-77C4-49BF-A9AD-2E95F9BD85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14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119E77-473A-4BA0-9D18-F7EF10A6C0D4}" type="datetime1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8B5A67-9393-43BF-903C-DF489EDEB92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2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3EDC9B8-B438-45D0-85BA-556CD6BA9EA2}" type="slidenum">
              <a:rPr lang="es-ES" altLang="es-ES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s-ES" altLang="es-ES" smtClean="0">
              <a:solidFill>
                <a:schemeClr val="tx1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8909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44" tIns="46067" rIns="92144" bIns="46067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F7257D-A027-4275-8B30-3FA972C643CD}" type="slidenum">
              <a:rPr lang="es-ES" altLang="es-ES"/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/>
          </a:p>
        </p:txBody>
      </p:sp>
      <p:sp>
        <p:nvSpPr>
          <p:cNvPr id="90115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44" tIns="46067" rIns="92144" bIns="46067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BFF136-0664-4077-A565-4D79627CCE25}" type="slidenum">
              <a:rPr lang="es-ES" altLang="es-ES"/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/>
          </a:p>
        </p:txBody>
      </p:sp>
      <p:sp>
        <p:nvSpPr>
          <p:cNvPr id="9011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0117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2524"/>
            <a:ext cx="5486400" cy="411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_tradnl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5666" y="8686509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49DDDC-775D-4589-82FD-A018B8715F6D}" type="slidenum">
              <a:rPr lang="es-ES" altLang="es-ES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s-ES" altLang="es-ES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1140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2975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2975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749A41E-6F01-44D6-A45E-96724DB4E1D9}" type="slidenum">
              <a:rPr lang="es-ES" altLang="es-ES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s-ES" altLang="es-ES" smtClean="0">
              <a:solidFill>
                <a:schemeClr val="tx1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523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7" tIns="46063" rIns="92137" bIns="46063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D94D5D-C78F-4217-A177-865CF280A4A7}" type="slidenum">
              <a:rPr lang="es-ES" altLang="es-ES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s-ES" altLang="es-ES">
              <a:ea typeface="ヒラギノ角ゴ Pro W3" charset="-128"/>
            </a:endParaRPr>
          </a:p>
        </p:txBody>
      </p:sp>
      <p:sp>
        <p:nvSpPr>
          <p:cNvPr id="108547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7" tIns="46063" rIns="92137" bIns="46063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985493-B87F-4F3D-86B5-E5BACE6B6241}" type="slidenum">
              <a:rPr lang="es-ES" altLang="es-ES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s-ES" altLang="es-ES">
              <a:ea typeface="ヒラギノ角ゴ Pro W3" charset="-128"/>
            </a:endParaRPr>
          </a:p>
        </p:txBody>
      </p:sp>
      <p:sp>
        <p:nvSpPr>
          <p:cNvPr id="10854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08549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2524"/>
            <a:ext cx="5486400" cy="411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_tradnl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7" tIns="46063" rIns="92137" bIns="46063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3D52AC-92F1-4A29-9635-F3A90E584CEA}" type="slidenum">
              <a:rPr lang="es-ES" altLang="es-ES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s-ES" altLang="es-ES">
              <a:ea typeface="ヒラギノ角ゴ Pro W3" charset="-128"/>
            </a:endParaRPr>
          </a:p>
        </p:txBody>
      </p:sp>
      <p:sp>
        <p:nvSpPr>
          <p:cNvPr id="109571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7" tIns="46063" rIns="92137" bIns="46063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F61D02-4624-4357-AF13-B391968B7F73}" type="slidenum">
              <a:rPr lang="es-ES" altLang="es-ES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s-ES" altLang="es-ES">
              <a:ea typeface="ヒラギノ角ゴ Pro W3" charset="-128"/>
            </a:endParaRPr>
          </a:p>
        </p:txBody>
      </p:sp>
      <p:sp>
        <p:nvSpPr>
          <p:cNvPr id="10957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09573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2524"/>
            <a:ext cx="5486400" cy="411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_tradnl" altLang="es-E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6" tIns="44068" rIns="88146" bIns="44068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475F26-0DD6-4572-B12F-88FBA1C470B9}" type="slidenum">
              <a:rPr lang="es-ES" altLang="es-ES" sz="1100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s-ES" altLang="es-ES" sz="1100">
              <a:ea typeface="ヒラギノ角ゴ Pro W3" charset="-128"/>
            </a:endParaRPr>
          </a:p>
        </p:txBody>
      </p:sp>
      <p:sp>
        <p:nvSpPr>
          <p:cNvPr id="116739" name="Rectangle 7"/>
          <p:cNvSpPr txBox="1">
            <a:spLocks noChangeArrowheads="1"/>
          </p:cNvSpPr>
          <p:nvPr/>
        </p:nvSpPr>
        <p:spPr bwMode="auto">
          <a:xfrm>
            <a:off x="3885667" y="8685046"/>
            <a:ext cx="2970732" cy="45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6" tIns="44068" rIns="88146" bIns="44068" anchor="b"/>
          <a:lstStyle>
            <a:lvl1pPr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400"/>
              </a:spcBef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CA7EFE-ADAB-471D-9F4F-C21302218E16}" type="slidenum">
              <a:rPr lang="es-ES" altLang="es-ES" sz="1100">
                <a:ea typeface="ヒラギノ角ゴ Pro W3" charset="-128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s-ES" altLang="es-ES" sz="1100">
              <a:ea typeface="ヒラギノ角ゴ Pro W3" charset="-128"/>
            </a:endParaRPr>
          </a:p>
        </p:txBody>
      </p:sp>
      <p:sp>
        <p:nvSpPr>
          <p:cNvPr id="11674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6741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2524"/>
            <a:ext cx="5486400" cy="411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_tradnl" altLang="es-ES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47025" y="5975350"/>
            <a:ext cx="21621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933950" y="4483100"/>
            <a:ext cx="4203700" cy="1219200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02200" y="1524000"/>
            <a:ext cx="4267200" cy="2870200"/>
          </a:xfrm>
        </p:spPr>
        <p:txBody>
          <a:bodyPr>
            <a:noAutofit/>
          </a:bodyPr>
          <a:lstStyle>
            <a:lvl1pPr>
              <a:lnSpc>
                <a:spcPts val="5560"/>
              </a:lnSpc>
              <a:defRPr baseline="0"/>
            </a:lvl1pPr>
          </a:lstStyle>
          <a:p>
            <a:r>
              <a:rPr lang="x-none" dirty="0" smtClean="0"/>
              <a:t>Click to edit Master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4940300" y="5907621"/>
            <a:ext cx="2095500" cy="334429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/>
          </p:nvPr>
        </p:nvSpPr>
        <p:spPr>
          <a:xfrm>
            <a:off x="4946650" y="6244171"/>
            <a:ext cx="2051050" cy="232829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sldNum" sz="quarter" idx="10"/>
          </p:nvPr>
        </p:nvSpPr>
        <p:spPr>
          <a:xfrm>
            <a:off x="7677150" y="6400800"/>
            <a:ext cx="2063750" cy="3810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98C799-AEBF-44F9-B840-C2601D9904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A3AB7B-3956-44C1-B96F-5E622982C583}" type="datetimeFigureOut">
              <a:rPr lang="it-IT"/>
              <a:pPr>
                <a:defRPr/>
              </a:pPr>
              <a:t>13/05/2016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540079-4490-43A9-8740-2CD69EBF94D7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6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794500" cy="19177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4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794500" cy="19177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6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794500" cy="19177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5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794500" cy="19177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5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794500" cy="19177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69275" y="6026150"/>
            <a:ext cx="19113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1828800" y="363398"/>
            <a:ext cx="7717367" cy="5166451"/>
          </a:xfrm>
        </p:spPr>
        <p:txBody>
          <a:bodyPr rtlCol="0" anchor="ctr">
            <a:normAutofit/>
          </a:bodyPr>
          <a:lstStyle>
            <a:lvl1pPr marL="0" indent="0">
              <a:lnSpc>
                <a:spcPts val="2320"/>
              </a:lnSpc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933950" y="4483100"/>
            <a:ext cx="4203700" cy="1219200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02200" y="1524000"/>
            <a:ext cx="4546600" cy="1079500"/>
          </a:xfrm>
        </p:spPr>
        <p:txBody>
          <a:bodyPr>
            <a:noAutofit/>
          </a:bodyPr>
          <a:lstStyle>
            <a:lvl1pPr>
              <a:lnSpc>
                <a:spcPts val="5560"/>
              </a:lnSpc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940300" y="5907621"/>
            <a:ext cx="2095500" cy="334429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/>
          </p:nvPr>
        </p:nvSpPr>
        <p:spPr>
          <a:xfrm>
            <a:off x="4946650" y="6244171"/>
            <a:ext cx="2051050" cy="232829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7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807200" cy="19050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 rot="16200000" flipH="1">
            <a:off x="-512762" y="3538538"/>
            <a:ext cx="6218237" cy="39687"/>
          </a:xfrm>
          <a:prstGeom prst="line">
            <a:avLst/>
          </a:prstGeom>
          <a:noFill/>
          <a:ln w="3175">
            <a:solidFill>
              <a:srgbClr val="3366FF">
                <a:alpha val="34901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6" name="Picture 5" descr="EU_flag_and_health_programm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1313" y="6289675"/>
            <a:ext cx="1711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3"/>
          <p:cNvSpPr>
            <a:spLocks noGrp="1"/>
          </p:cNvSpPr>
          <p:nvPr>
            <p:ph type="body" sz="half" idx="10"/>
          </p:nvPr>
        </p:nvSpPr>
        <p:spPr>
          <a:xfrm>
            <a:off x="279400" y="2470153"/>
            <a:ext cx="2108200" cy="3206747"/>
          </a:xfrm>
        </p:spPr>
        <p:txBody>
          <a:bodyPr/>
          <a:lstStyle>
            <a:lvl1pPr marL="0" indent="0">
              <a:lnSpc>
                <a:spcPts val="1580"/>
              </a:lnSpc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1"/>
          </p:nvPr>
        </p:nvSpPr>
        <p:spPr>
          <a:xfrm>
            <a:off x="2832100" y="2413000"/>
            <a:ext cx="6794500" cy="37988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819400" y="355600"/>
            <a:ext cx="6807200" cy="1905000"/>
          </a:xfrm>
        </p:spPr>
        <p:txBody>
          <a:bodyPr/>
          <a:lstStyle>
            <a:lvl1pPr>
              <a:lnSpc>
                <a:spcPts val="516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997200" y="355600"/>
            <a:ext cx="6667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60700" y="2413000"/>
            <a:ext cx="65659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4" r:id="rId11"/>
  </p:sldLayoutIdLst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itchFamily="-112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itchFamily="-112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itchFamily="-112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itchFamily="-112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3"/>
        </a:buBlip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3"/>
        </a:buBlip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3"/>
        </a:buBlip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3"/>
        </a:buBlip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3"/>
        </a:buBlip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es/url?sa=i&amp;rct=j&amp;q=&amp;esrc=s&amp;source=images&amp;cd=&amp;cad=rja&amp;uact=8&amp;ved=0ahUKEwj44LWehcDMAhWCuhQKHRAdCSQQjRwIBw&amp;url=https://guavapina.com/2016/02/23/viaje-barcelona/&amp;psig=AFQjCNF6bRPtiFUIsBFJXRU0VGH5QtR9iA&amp;ust=1462438088201474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hyperlink" Target="https://www.google.es/url?sa=i&amp;rct=j&amp;q=&amp;esrc=s&amp;source=images&amp;cd=&amp;cad=rja&amp;uact=8&amp;ved=0ahUKEwjkrtXchcDMAhUJOxQKHb-FCGwQjRwIBw&amp;url=https://festivalegiptoenbarcelona.com/barcelona-enjoy-the-city/&amp;psig=AFQjCNF6bRPtiFUIsBFJXRU0VGH5QtR9iA&amp;ust=1462438088201474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es/url?sa=i&amp;rct=j&amp;q=&amp;esrc=s&amp;source=images&amp;cd=&amp;cad=rja&amp;uact=8&amp;ved=0ahUKEwjdgvD1kMDMAhXEOBQKHTwVBxkQjRwIBw&amp;url=http://vicenteesteve.blogspot.com/2012/07/el-gasto-sanitario-espanol-en-relacion.html&amp;psig=AFQjCNFTWhDfvNCegyLsKKqsru91eKcjpA&amp;ust=1462441297545463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es/url?sa=i&amp;rct=j&amp;q=&amp;esrc=s&amp;source=images&amp;cd=&amp;cad=rja&amp;uact=8&amp;ved=0ahUKEwi90PzJm8DMAhUJbxQKHb6KDAMQjRwIBw&amp;url=http://www.viajarabarcelona.org/aeropuertos-de-barcelona/aeropuerto-el-prat-de-barcelona/&amp;bvm=bv.121099550,d.d24&amp;psig=AFQjCNE0NP_sKqCgMUocpr2HL4Y_eAmCDw&amp;ust=1462444234794268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hyperlink" Target="http://www.google.es/url?sa=i&amp;rct=j&amp;q=&amp;esrc=s&amp;source=images&amp;cd=&amp;cad=rja&amp;uact=8&amp;ved=0ahUKEwjQwebkm8DMAhVMsxQKHU5qAJQQjRwIBw&amp;url=http://abaco.com.es/que-se-necesita-para-ser-azafata-de-ave/&amp;bvm=bv.121099550,d.d24&amp;psig=AFQjCNHzW1DdpObGhgUukbKy2ebazGey2g&amp;ust=1462444314639808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WofionMDMAhUFxRQKHUdiCjUQjRwIBw&amp;url=http://live-barcelona.oibarcelona.com/ibtm-turismo-de-negocios-en-barcelona/&amp;bvm=bv.121099550,d.d24&amp;psig=AFQjCNEyFV_5lQZJCqg8mGkxxuM8ZZM6IA&amp;ust=1462444393146897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hyperlink" Target="http://www.google.es/url?sa=i&amp;rct=j&amp;q=&amp;esrc=s&amp;source=images&amp;cd=&amp;cad=rja&amp;uact=8&amp;ved=0ahUKEwjHjanMnMDMAhWH0RQKHWaYBZ4QjRwIBw&amp;url=http://www.spain.info/es/incentivos-reuniones/ferias/barcelona/salon_internacional_de_turismo_de_cataluna.html&amp;bvm=bv.121099550,d.d24&amp;psig=AFQjCNEyFV_5lQZJCqg8mGkxxuM8ZZM6IA&amp;ust=1462444393146897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L9828h8DMAhXCOBQKHd8eCi0QjRwIBw&amp;url=http://www.camping-vendrellplatja.com/nuestro-entorno/barcelona/&amp;psig=AFQjCNF6bRPtiFUIsBFJXRU0VGH5QtR9iA&amp;ust=146243808820147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T6rC-ncDMAhWBwBQKHQr1BS0QjRwIBw&amp;url=http://www.mejoresbancos.es/bancos-mas-solventes-de-espana&amp;bvm=bv.121099550,d.d24&amp;psig=AFQjCNHrgflJi5hoOySHg8c2IZhJc9Ph6Q&amp;ust=1462444756128523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es/url?sa=i&amp;rct=j&amp;q=&amp;esrc=s&amp;source=images&amp;cd=&amp;cad=rja&amp;uact=8&amp;ved=0ahUKEwjfntL7ncDMAhWH7BQKHWPqApEQjRwIBw&amp;url=http://www.educaweb.com/estudios/cuerpos-seguridad-criminologia-carrera-militar/&amp;bvm=bv.121099550,d.d24&amp;psig=AFQjCNEeheqyHHRFHs9PIFblrE2f-hUbOA&amp;ust=1462444866193187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es/url?sa=i&amp;rct=j&amp;q=&amp;esrc=s&amp;source=images&amp;cd=&amp;cad=rja&amp;uact=8&amp;ved=0ahUKEwihn_z7msDMAhWIcRQKHYKAD38QjRwIBw&amp;url=http://www.u232hotel.com/es/hospitales-y-clinicas-en-barcelona/&amp;psig=AFQjCNHrYp0RLXUyVTfxngrTlWI67SdpNA&amp;ust=1462444094840378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s://www.google.es/url?sa=i&amp;rct=j&amp;q=&amp;esrc=s&amp;source=images&amp;cd=&amp;cad=rja&amp;uact=8&amp;ved=0ahUKEwjHlpWsn8DMAhXD0xQKHR4qCygQjRwIBw&amp;url=https://m.forocoches.com/foro/showthread.php?t%3D4042381%26page%3D21&amp;bvm=bv.121099550,d.d24&amp;psig=AFQjCNGV2JSfDfju6KyRv3emZxGdEkD-rQ&amp;ust=1462445269512848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google.es/url?sa=i&amp;rct=j&amp;q=&amp;esrc=s&amp;source=images&amp;cd=&amp;cad=rja&amp;uact=8&amp;ved=0ahUKEwjG7aPln8DMAhXCshQKHdPeD_MQjRwIBw&amp;url=http://www.taxisadaptados.es/&amp;bvm=bv.121099550,d.d24&amp;psig=AFQjCNHrC_ygE5c0RCr0D94yM1W6oHcyBQ&amp;ust=1462445389979228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www.google.es/url?sa=i&amp;rct=j&amp;q=&amp;esrc=s&amp;source=images&amp;cd=&amp;cad=rja&amp;uact=8&amp;ved=0ahUKEwiPs9rHn8DMAhWLPxQKHSXuBVwQjRwIBw&amp;url=https://www.conocerbarcelona.com/metro&amp;bvm=bv.121099550,d.d24&amp;psig=AFQjCNEVQoVaj6lUtGCo3ODriMPkMTjYcw&amp;ust=146244532236427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es/url?sa=i&amp;rct=j&amp;q=&amp;esrc=s&amp;source=images&amp;cd=&amp;cad=rja&amp;uact=8&amp;ved=0ahUKEwjm8qKaocDMAhWKuxQKHU3JCR4QjRwIBw&amp;url=http://www.ccib.es/&amp;bvm=bv.121099550,d.d24&amp;psig=AFQjCNFlEPqTNwf3uK_HggcVDJZF8m97Hg&amp;ust=1462445726953565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hyperlink" Target="http://www.google.es/url?sa=i&amp;rct=j&amp;q=&amp;esrc=s&amp;source=images&amp;cd=&amp;ved=0ahUKEwjepc3YocDMAhUCXBQKHWbuD1gQjRwIBw&amp;url=http://www.nexotur.com/noticia/78180/CONEXO/El-Auditori-del-F%26ograverum-del-CCIB-se-convierte-en-una-de-las-salas-de-cine-m%26aacutes-modernas-de-Europa-al-albergar-CineEurope-2015.html&amp;bvm=bv.121099550,d.d24&amp;psig=AFQjCNFlEPqTNwf3uK_HggcVDJZF8m97Hg&amp;ust=14624457269535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l0LbPicDMAhULPxQKHQrgBWAQjRwIBw&amp;url=http://hotelatlantis-atbcn.com/&amp;psig=AFQjCNF6bRPtiFUIsBFJXRU0VGH5QtR9iA&amp;ust=146243808820147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es/url?sa=i&amp;rct=j&amp;q=&amp;esrc=s&amp;source=images&amp;cd=&amp;cad=rja&amp;uact=8&amp;ved=0ahUKEwjUlpiWqMDMAhWLvBQKHQXpDggQjRwIBw&amp;url=http://politicacomunicada.com/un-concepto-amplio-de-las-tic/&amp;psig=AFQjCNFi7IlFm8y-UptClmpBa1ACm831Sw&amp;ust=1462447628165710" TargetMode="Externa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es/url?sa=i&amp;rct=j&amp;q=&amp;esrc=s&amp;source=images&amp;cd=&amp;cad=rja&amp;uact=8&amp;ved=0ahUKEwi2ldr7qMDMAhVIPxQKHZxuA3IQjRwIBw&amp;url=http://www.utel.edu.mx/blog/estudia-en-linea/conoce-la-relacion-entre-la-universidad-online-y-las-tic/&amp;psig=AFQjCNFi7IlFm8y-UptClmpBa1ACm831Sw&amp;ust=1462447628165710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hyperlink" Target="http://www.google.es/url?sa=i&amp;rct=j&amp;q=&amp;esrc=s&amp;source=images&amp;cd=&amp;cad=rja&amp;uact=8&amp;ved=0ahUKEwi2ldr7qMDMAhVIPxQKHZxuA3IQjRwIBw&amp;url=http://www.abogacia.es/2014/11/24/la-importancia-de-la-pagina-web-para-la-internacionalizacion-del-abogado-tic/&amp;psig=AFQjCNFi7IlFm8y-UptClmpBa1ACm831Sw&amp;ust=146244762816571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drupal-internationsgmbh.netdna-ssl.com/cdn/article/public/moving_to_barcelo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03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99" y="0"/>
            <a:ext cx="4848301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https://festivalegiptoenbarcelona.files.wordpress.com/2011/12/barcelona_sagrada_familia_day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1" y="3101976"/>
            <a:ext cx="5704729" cy="367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ChangeArrowheads="1"/>
          </p:cNvSpPr>
          <p:nvPr/>
        </p:nvSpPr>
        <p:spPr bwMode="auto">
          <a:xfrm>
            <a:off x="495300" y="1981200"/>
            <a:ext cx="8667750" cy="3810000"/>
          </a:xfrm>
          <a:prstGeom prst="rect">
            <a:avLst/>
          </a:prstGeom>
          <a:solidFill>
            <a:srgbClr val="F2F2F2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s-E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90600" y="2819401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3444876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90600" y="4067176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90600" y="4684713"/>
            <a:ext cx="3805900" cy="449262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129904" y="2859088"/>
            <a:ext cx="348257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1. 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Sistem</a:t>
            </a:r>
            <a:r>
              <a:rPr lang="es-ES_tradnl" altLang="es-ES" sz="2000" b="1" dirty="0" smtClean="0">
                <a:solidFill>
                  <a:schemeClr val="bg1">
                    <a:lumMod val="50000"/>
                  </a:schemeClr>
                </a:solidFill>
              </a:rPr>
              <a:t>…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Public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 eaLnBrk="1" hangingPunct="1">
              <a:buFont typeface="Wingdings" pitchFamily="2" charset="2"/>
              <a:buAutoNum type="arabicPeriod" startAt="2"/>
            </a:pPr>
            <a:r>
              <a:rPr lang="es-ES_tradnl" altLang="es-ES" sz="2000" b="1" dirty="0" smtClean="0">
                <a:solidFill>
                  <a:schemeClr val="bg1">
                    <a:lumMod val="50000"/>
                  </a:schemeClr>
                </a:solidFill>
              </a:rPr>
              <a:t>Universal</a:t>
            </a:r>
          </a:p>
          <a:p>
            <a:pPr marL="0" indent="0" eaLnBrk="1" hangingPunct="1"/>
            <a:r>
              <a:rPr lang="es-ES_tradnl" alt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3. 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Gratuit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4. 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Descentralizat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28671" y="2819401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28671" y="3444876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28671" y="4067176"/>
            <a:ext cx="3805900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16395" name="Rectangle 8"/>
          <p:cNvSpPr>
            <a:spLocks noChangeArrowheads="1"/>
          </p:cNvSpPr>
          <p:nvPr/>
        </p:nvSpPr>
        <p:spPr bwMode="auto">
          <a:xfrm>
            <a:off x="5186892" y="2859089"/>
            <a:ext cx="394520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5. 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Echitabil</a:t>
            </a:r>
            <a:r>
              <a:rPr lang="es-ES_tradnl" altLang="es-ES" sz="2000" b="1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6. 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Calitativ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7.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Implică</a:t>
            </a:r>
            <a:r>
              <a:rPr lang="es-ES_tradnl" alt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alt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cetățenii</a:t>
            </a: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alt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396" name="Rectangle 25"/>
          <p:cNvSpPr>
            <a:spLocks noChangeArrowheads="1"/>
          </p:cNvSpPr>
          <p:nvPr/>
        </p:nvSpPr>
        <p:spPr bwMode="auto">
          <a:xfrm>
            <a:off x="512498" y="1395414"/>
            <a:ext cx="703395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/>
          </a:p>
        </p:txBody>
      </p:sp>
      <p:sp>
        <p:nvSpPr>
          <p:cNvPr id="16397" name="Line 26"/>
          <p:cNvSpPr>
            <a:spLocks noChangeShapeType="1"/>
          </p:cNvSpPr>
          <p:nvPr/>
        </p:nvSpPr>
        <p:spPr bwMode="auto">
          <a:xfrm>
            <a:off x="694796" y="1395413"/>
            <a:ext cx="9197446" cy="0"/>
          </a:xfrm>
          <a:prstGeom prst="line">
            <a:avLst/>
          </a:prstGeom>
          <a:noFill/>
          <a:ln w="9525">
            <a:solidFill>
              <a:srgbClr val="405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98" name="Rectangle 24"/>
          <p:cNvSpPr>
            <a:spLocks noChangeArrowheads="1"/>
          </p:cNvSpPr>
          <p:nvPr/>
        </p:nvSpPr>
        <p:spPr bwMode="auto">
          <a:xfrm>
            <a:off x="395553" y="909639"/>
            <a:ext cx="927655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2800" dirty="0" err="1" smtClean="0"/>
              <a:t>Principii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care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stau</a:t>
            </a:r>
            <a:r>
              <a:rPr lang="es-ES" altLang="es-ES" sz="2800" dirty="0" smtClean="0"/>
              <a:t> la baza </a:t>
            </a:r>
            <a:r>
              <a:rPr lang="es-ES" altLang="es-ES" sz="2800" dirty="0" err="1" smtClean="0"/>
              <a:t>Sistemului</a:t>
            </a:r>
            <a:r>
              <a:rPr lang="es-ES" altLang="es-ES" sz="2800" dirty="0" smtClean="0"/>
              <a:t> Sanitar </a:t>
            </a:r>
            <a:r>
              <a:rPr lang="es-ES" altLang="es-ES" sz="2800" dirty="0" err="1" smtClean="0"/>
              <a:t>spaniol</a:t>
            </a:r>
            <a:endParaRPr lang="es-ES" altLang="es-ES" sz="2800" dirty="0"/>
          </a:p>
        </p:txBody>
      </p:sp>
      <p:sp>
        <p:nvSpPr>
          <p:cNvPr id="24" name="Rectangle 3"/>
          <p:cNvSpPr txBox="1">
            <a:spLocks noGrp="1" noChangeArrowheads="1"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85982BC4-580B-45C6-AA1D-A452C821E922}" type="slidenum">
              <a:rPr lang="es-ES_tradnl" altLang="es-ES" sz="1000" smtClean="0">
                <a:cs typeface="Arial" pitchFamily="34" charset="0"/>
              </a:rPr>
              <a:pPr algn="r" eaLnBrk="1" hangingPunct="1">
                <a:defRPr/>
              </a:pPr>
              <a:t>10</a:t>
            </a:fld>
            <a:endParaRPr lang="es-ES_tradnl" altLang="es-ES" sz="1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0" y="5926138"/>
            <a:ext cx="9892242" cy="9318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819" name="Rectangle 24"/>
          <p:cNvSpPr>
            <a:spLocks noChangeArrowheads="1"/>
          </p:cNvSpPr>
          <p:nvPr/>
        </p:nvSpPr>
        <p:spPr bwMode="auto">
          <a:xfrm>
            <a:off x="440267" y="654050"/>
            <a:ext cx="93006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altLang="es-ES" sz="2800" dirty="0" err="1" smtClean="0">
                <a:solidFill>
                  <a:srgbClr val="000000"/>
                </a:solidFill>
              </a:rPr>
              <a:t>Resurse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>
                <a:solidFill>
                  <a:srgbClr val="000000"/>
                </a:solidFill>
              </a:rPr>
              <a:t>/ </a:t>
            </a:r>
            <a:r>
              <a:rPr lang="es-ES" altLang="es-ES" sz="2800" dirty="0" err="1" smtClean="0">
                <a:solidFill>
                  <a:srgbClr val="000000"/>
                </a:solidFill>
              </a:rPr>
              <a:t>Activitate</a:t>
            </a:r>
            <a:r>
              <a:rPr lang="es-ES" altLang="es-ES" sz="2800" dirty="0" smtClean="0">
                <a:solidFill>
                  <a:srgbClr val="000000"/>
                </a:solidFill>
              </a:rPr>
              <a:t>-SNS-</a:t>
            </a:r>
            <a:r>
              <a:rPr lang="es-ES" altLang="es-ES" sz="2800" dirty="0" err="1" smtClean="0">
                <a:solidFill>
                  <a:srgbClr val="000000"/>
                </a:solidFill>
              </a:rPr>
              <a:t>Raport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>
                <a:solidFill>
                  <a:srgbClr val="000000"/>
                </a:solidFill>
              </a:rPr>
              <a:t>2013</a:t>
            </a:r>
            <a:endParaRPr lang="es-ES" altLang="es-ES" sz="2600" dirty="0"/>
          </a:p>
        </p:txBody>
      </p:sp>
      <p:sp>
        <p:nvSpPr>
          <p:cNvPr id="34820" name="Rectangle 25"/>
          <p:cNvSpPr>
            <a:spLocks noChangeArrowheads="1"/>
          </p:cNvSpPr>
          <p:nvPr/>
        </p:nvSpPr>
        <p:spPr bwMode="auto">
          <a:xfrm>
            <a:off x="572692" y="1136650"/>
            <a:ext cx="703394" cy="71438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34821" name="Rectángulo 2"/>
          <p:cNvSpPr>
            <a:spLocks noChangeArrowheads="1"/>
          </p:cNvSpPr>
          <p:nvPr/>
        </p:nvSpPr>
        <p:spPr bwMode="auto">
          <a:xfrm>
            <a:off x="290646" y="1446213"/>
            <a:ext cx="9421019" cy="385762"/>
          </a:xfrm>
          <a:prstGeom prst="rect">
            <a:avLst/>
          </a:prstGeom>
          <a:solidFill>
            <a:srgbClr val="902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900" b="1" dirty="0" err="1" smtClean="0">
                <a:solidFill>
                  <a:schemeClr val="bg1"/>
                </a:solidFill>
              </a:rPr>
              <a:t>Îngrijiri</a:t>
            </a:r>
            <a:r>
              <a:rPr lang="es-ES" altLang="es-ES" sz="1900" b="1" dirty="0" smtClean="0">
                <a:solidFill>
                  <a:schemeClr val="bg1"/>
                </a:solidFill>
              </a:rPr>
              <a:t> </a:t>
            </a:r>
            <a:r>
              <a:rPr lang="es-ES" altLang="es-ES" sz="1900" b="1" dirty="0" err="1" smtClean="0">
                <a:solidFill>
                  <a:schemeClr val="bg1"/>
                </a:solidFill>
              </a:rPr>
              <a:t>medicale</a:t>
            </a:r>
            <a:r>
              <a:rPr lang="es-ES" altLang="es-ES" sz="1900" b="1" dirty="0" smtClean="0">
                <a:solidFill>
                  <a:schemeClr val="bg1"/>
                </a:solidFill>
              </a:rPr>
              <a:t> primare</a:t>
            </a:r>
            <a:endParaRPr lang="es-ES" altLang="es-ES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94033"/>
              </p:ext>
            </p:extLst>
          </p:nvPr>
        </p:nvGraphicFramePr>
        <p:xfrm>
          <a:off x="271727" y="1981200"/>
          <a:ext cx="4402666" cy="1798638"/>
        </p:xfrm>
        <a:graphic>
          <a:graphicData uri="http://schemas.openxmlformats.org/drawingml/2006/table">
            <a:tbl>
              <a:tblPr/>
              <a:tblGrid>
                <a:gridCol w="2201333"/>
                <a:gridCol w="2201333"/>
              </a:tblGrid>
              <a:tr h="3353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Infrastructură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731" marB="45731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8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Centre de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Sănătate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731" marB="4573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3.004</a:t>
                      </a:r>
                    </a:p>
                  </a:txBody>
                  <a:tcPr marL="99060" marR="99060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48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Cabinete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731" marB="4573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10.112</a:t>
                      </a:r>
                    </a:p>
                  </a:txBody>
                  <a:tcPr marL="99060" marR="99060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82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Medici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îngrijire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primară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731" marB="4573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34.885</a:t>
                      </a:r>
                    </a:p>
                  </a:txBody>
                  <a:tcPr marL="99060" marR="99060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5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medicali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731" marB="4573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29.526</a:t>
                      </a:r>
                    </a:p>
                  </a:txBody>
                  <a:tcPr marL="99060" marR="99060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7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Tab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833778"/>
              </p:ext>
            </p:extLst>
          </p:nvPr>
        </p:nvGraphicFramePr>
        <p:xfrm>
          <a:off x="4796500" y="1989138"/>
          <a:ext cx="4915165" cy="1528762"/>
        </p:xfrm>
        <a:graphic>
          <a:graphicData uri="http://schemas.openxmlformats.org/drawingml/2006/table">
            <a:tbl>
              <a:tblPr/>
              <a:tblGrid>
                <a:gridCol w="1585648"/>
                <a:gridCol w="3329517"/>
              </a:tblGrid>
              <a:tr h="36988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Actividad</a:t>
                      </a:r>
                    </a:p>
                  </a:txBody>
                  <a:tcPr marL="99073" marR="99073" marT="45699" marB="45699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94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Consultatii</a:t>
                      </a:r>
                      <a:r>
                        <a:rPr kumimoji="0" lang="es-ES" alt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medicale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3" marR="99073" marT="45699" marB="4569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243 </a:t>
                      </a:r>
                      <a:r>
                        <a:rPr kumimoji="0" lang="es-ES" alt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mil. </a:t>
                      </a:r>
                      <a:r>
                        <a:rPr kumimoji="0" lang="es-ES" alt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vizite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per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persoană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/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an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E22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3" marR="99073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794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Consultații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de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E22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3" marR="99073" marT="45699" marB="4569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7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132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mil.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vizite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per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persoană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/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E22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an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E22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3" marR="99073" marT="45699" marB="4569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7F4"/>
                    </a:solidFill>
                  </a:tcPr>
                </a:tc>
              </a:tr>
            </a:tbl>
          </a:graphicData>
        </a:graphic>
      </p:graphicFrame>
      <p:sp>
        <p:nvSpPr>
          <p:cNvPr id="47" name="CuadroTexto 46"/>
          <p:cNvSpPr txBox="1"/>
          <p:nvPr/>
        </p:nvSpPr>
        <p:spPr>
          <a:xfrm>
            <a:off x="3073268" y="5788026"/>
            <a:ext cx="6677951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Sursa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Ministerul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Sanatatii-Raport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Anual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SNS 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2013-ratificat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prin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CI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Martie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2015</a:t>
            </a:r>
          </a:p>
        </p:txBody>
      </p:sp>
      <p:sp>
        <p:nvSpPr>
          <p:cNvPr id="34850" name="Line 26"/>
          <p:cNvSpPr>
            <a:spLocks noChangeShapeType="1"/>
          </p:cNvSpPr>
          <p:nvPr/>
        </p:nvSpPr>
        <p:spPr bwMode="auto">
          <a:xfrm>
            <a:off x="694796" y="1160463"/>
            <a:ext cx="9197446" cy="0"/>
          </a:xfrm>
          <a:prstGeom prst="line">
            <a:avLst/>
          </a:prstGeom>
          <a:noFill/>
          <a:ln w="9525">
            <a:solidFill>
              <a:srgbClr val="405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534188"/>
              </p:ext>
            </p:extLst>
          </p:nvPr>
        </p:nvGraphicFramePr>
        <p:xfrm>
          <a:off x="271727" y="4195763"/>
          <a:ext cx="4402666" cy="974744"/>
        </p:xfrm>
        <a:graphic>
          <a:graphicData uri="http://schemas.openxmlformats.org/drawingml/2006/table">
            <a:tbl>
              <a:tblPr/>
              <a:tblGrid>
                <a:gridCol w="2201333"/>
                <a:gridCol w="2201333"/>
              </a:tblGrid>
              <a:tr h="33505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Profesioniști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pentru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1.000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loc.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13" marB="45613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6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13" marB="45613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0,8</a:t>
                      </a:r>
                    </a:p>
                  </a:txBody>
                  <a:tcPr marL="99060" marR="99060" marT="45613" marB="45613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5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medicali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13" marB="45613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0,7</a:t>
                      </a:r>
                    </a:p>
                  </a:txBody>
                  <a:tcPr marL="99060" marR="99060" marT="45613" marB="45613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523700"/>
              </p:ext>
            </p:extLst>
          </p:nvPr>
        </p:nvGraphicFramePr>
        <p:xfrm>
          <a:off x="5063067" y="4192588"/>
          <a:ext cx="4497255" cy="1219204"/>
        </p:xfrm>
        <a:graphic>
          <a:graphicData uri="http://schemas.openxmlformats.org/drawingml/2006/table">
            <a:tbl>
              <a:tblPr/>
              <a:tblGrid>
                <a:gridCol w="1528895"/>
                <a:gridCol w="2968360"/>
              </a:tblGrid>
              <a:tr h="33523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Consultații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la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domiciliu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0" marR="99070" marT="45696" marB="45696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0" marR="99070" marT="45696" marB="45696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2,9 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mil. 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(1,4%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din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activitate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0" marR="99070" marT="45696" marB="45696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2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medicali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0" marR="99070" marT="45696" marB="45696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. (7,6 %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din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activitate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0" marR="99070" marT="45696" marB="45696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924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0" y="5926138"/>
            <a:ext cx="9892242" cy="9318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843" name="Rectangle 24"/>
          <p:cNvSpPr>
            <a:spLocks noChangeArrowheads="1"/>
          </p:cNvSpPr>
          <p:nvPr/>
        </p:nvSpPr>
        <p:spPr bwMode="auto">
          <a:xfrm>
            <a:off x="440267" y="654050"/>
            <a:ext cx="93006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altLang="es-ES" sz="2800">
                <a:solidFill>
                  <a:srgbClr val="000000"/>
                </a:solidFill>
              </a:rPr>
              <a:t>Recursos / Actividad-SNS-Informe 2013</a:t>
            </a:r>
            <a:endParaRPr lang="es-ES" altLang="es-ES" sz="2600"/>
          </a:p>
        </p:txBody>
      </p:sp>
      <p:sp>
        <p:nvSpPr>
          <p:cNvPr id="35844" name="Rectangle 25"/>
          <p:cNvSpPr>
            <a:spLocks noChangeArrowheads="1"/>
          </p:cNvSpPr>
          <p:nvPr/>
        </p:nvSpPr>
        <p:spPr bwMode="auto">
          <a:xfrm>
            <a:off x="572692" y="1136650"/>
            <a:ext cx="703394" cy="71438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35845" name="CuadroTexto 81"/>
          <p:cNvSpPr txBox="1">
            <a:spLocks noChangeArrowheads="1"/>
          </p:cNvSpPr>
          <p:nvPr/>
        </p:nvSpPr>
        <p:spPr bwMode="auto">
          <a:xfrm>
            <a:off x="8268759" y="3484563"/>
            <a:ext cx="148246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700" b="1">
                <a:solidFill>
                  <a:schemeClr val="bg1"/>
                </a:solidFill>
                <a:ea typeface="ヒラギノ角ゴ Pro W3" charset="-128"/>
              </a:rPr>
              <a:t>8,6 % PIB</a:t>
            </a:r>
          </a:p>
        </p:txBody>
      </p:sp>
      <p:sp>
        <p:nvSpPr>
          <p:cNvPr id="35846" name="Rectángulo 43"/>
          <p:cNvSpPr>
            <a:spLocks noChangeArrowheads="1"/>
          </p:cNvSpPr>
          <p:nvPr/>
        </p:nvSpPr>
        <p:spPr bwMode="auto">
          <a:xfrm>
            <a:off x="330200" y="1376364"/>
            <a:ext cx="9421019" cy="384175"/>
          </a:xfrm>
          <a:prstGeom prst="rect">
            <a:avLst/>
          </a:prstGeom>
          <a:solidFill>
            <a:srgbClr val="902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900" b="1" dirty="0" err="1" smtClean="0">
                <a:solidFill>
                  <a:schemeClr val="bg1"/>
                </a:solidFill>
              </a:rPr>
              <a:t>Îngrijire</a:t>
            </a:r>
            <a:r>
              <a:rPr lang="es-ES" altLang="es-ES" sz="1900" b="1" dirty="0" smtClean="0">
                <a:solidFill>
                  <a:schemeClr val="bg1"/>
                </a:solidFill>
              </a:rPr>
              <a:t> </a:t>
            </a:r>
            <a:r>
              <a:rPr lang="es-ES" altLang="es-ES" sz="1900" b="1" dirty="0" err="1" smtClean="0">
                <a:solidFill>
                  <a:schemeClr val="bg1"/>
                </a:solidFill>
              </a:rPr>
              <a:t>medicală</a:t>
            </a:r>
            <a:r>
              <a:rPr lang="es-ES" altLang="es-ES" sz="1900" b="1" dirty="0" smtClean="0">
                <a:solidFill>
                  <a:schemeClr val="bg1"/>
                </a:solidFill>
              </a:rPr>
              <a:t> </a:t>
            </a:r>
            <a:r>
              <a:rPr lang="es-ES" altLang="es-ES" sz="1900" b="1" dirty="0" err="1" smtClean="0">
                <a:solidFill>
                  <a:schemeClr val="bg1"/>
                </a:solidFill>
              </a:rPr>
              <a:t>specializată</a:t>
            </a:r>
            <a:endParaRPr lang="es-ES" altLang="es-ES" dirty="0">
              <a:solidFill>
                <a:schemeClr val="bg1"/>
              </a:solidFill>
            </a:endParaRPr>
          </a:p>
        </p:txBody>
      </p:sp>
      <p:graphicFrame>
        <p:nvGraphicFramePr>
          <p:cNvPr id="45" name="Tabla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344532"/>
              </p:ext>
            </p:extLst>
          </p:nvPr>
        </p:nvGraphicFramePr>
        <p:xfrm>
          <a:off x="311283" y="1879600"/>
          <a:ext cx="2964921" cy="2198435"/>
        </p:xfrm>
        <a:graphic>
          <a:graphicData uri="http://schemas.openxmlformats.org/drawingml/2006/table">
            <a:tbl>
              <a:tblPr/>
              <a:tblGrid>
                <a:gridCol w="1405069"/>
                <a:gridCol w="1559852"/>
              </a:tblGrid>
              <a:tr h="33524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Infrastructură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80" marR="99080" marT="45701" marB="45701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7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Spitale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80" marR="99080" marT="45701" marB="4570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764</a:t>
                      </a:r>
                    </a:p>
                  </a:txBody>
                  <a:tcPr marL="99080" marR="99080" marT="45701" marB="4570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47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Paturi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80" marR="99080" marT="45701" marB="4570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138.153</a:t>
                      </a:r>
                    </a:p>
                  </a:txBody>
                  <a:tcPr marL="99080" marR="99080" marT="45701" marB="4570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221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Medici* (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sistem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public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80" marR="99080" marT="45701" marB="4570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102.504</a:t>
                      </a:r>
                    </a:p>
                  </a:txBody>
                  <a:tcPr marL="99080" marR="99080" marT="45701" marB="4570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221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medicali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* (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Sistem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public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80" marR="99080" marT="45701" marB="45701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134.145</a:t>
                      </a:r>
                    </a:p>
                  </a:txBody>
                  <a:tcPr marL="99080" marR="99080" marT="45701" marB="45701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766180"/>
              </p:ext>
            </p:extLst>
          </p:nvPr>
        </p:nvGraphicFramePr>
        <p:xfrm>
          <a:off x="3587486" y="1879600"/>
          <a:ext cx="6163733" cy="2297114"/>
        </p:xfrm>
        <a:graphic>
          <a:graphicData uri="http://schemas.openxmlformats.org/drawingml/2006/table">
            <a:tbl>
              <a:tblPr/>
              <a:tblGrid>
                <a:gridCol w="2614083"/>
                <a:gridCol w="3549650"/>
              </a:tblGrid>
              <a:tr h="33525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Activitatea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în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sistemul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public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Externări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spital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 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 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(75,8%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din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totalul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externărilor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Șederea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medie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în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spital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zile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Urgențe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20,5 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 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(78%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din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totalul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urgențelor</a:t>
                      </a:r>
                      <a:r>
                        <a:rPr kumimoji="0" lang="es-ES" alt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s-ES" alt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Intervenții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3,5 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mil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Listă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așteptare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chirurgie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559.335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persoane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26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Timp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mediu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așteptare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98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zile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77" marR="99077" marT="45709" marB="45709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7" name="CuadroTexto 46"/>
          <p:cNvSpPr txBox="1"/>
          <p:nvPr/>
        </p:nvSpPr>
        <p:spPr>
          <a:xfrm>
            <a:off x="3073268" y="6251575"/>
            <a:ext cx="6677951" cy="438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Fuente: Ministerio de Sanidad-Informe anual del SNS 2013-ratificado por CI Marzo 2015</a:t>
            </a:r>
          </a:p>
          <a:p>
            <a:pPr algn="r">
              <a:defRPr/>
            </a:pPr>
            <a:r>
              <a:rPr lang="es-ES" sz="10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* Incluye MIR y EIR</a:t>
            </a:r>
          </a:p>
        </p:txBody>
      </p:sp>
      <p:sp>
        <p:nvSpPr>
          <p:cNvPr id="35880" name="Line 26"/>
          <p:cNvSpPr>
            <a:spLocks noChangeShapeType="1"/>
          </p:cNvSpPr>
          <p:nvPr/>
        </p:nvSpPr>
        <p:spPr bwMode="auto">
          <a:xfrm>
            <a:off x="694796" y="1160463"/>
            <a:ext cx="9197446" cy="0"/>
          </a:xfrm>
          <a:prstGeom prst="line">
            <a:avLst/>
          </a:prstGeom>
          <a:noFill/>
          <a:ln w="9525">
            <a:solidFill>
              <a:srgbClr val="405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11382"/>
              </p:ext>
            </p:extLst>
          </p:nvPr>
        </p:nvGraphicFramePr>
        <p:xfrm>
          <a:off x="2641600" y="4600575"/>
          <a:ext cx="4402666" cy="944564"/>
        </p:xfrm>
        <a:graphic>
          <a:graphicData uri="http://schemas.openxmlformats.org/drawingml/2006/table">
            <a:tbl>
              <a:tblPr/>
              <a:tblGrid>
                <a:gridCol w="2201333"/>
                <a:gridCol w="2201333"/>
              </a:tblGrid>
              <a:tr h="33516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Profesioniști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pentru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fiecare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1.000 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loc.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63" marB="45663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6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63" marB="45663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2,3</a:t>
                      </a:r>
                    </a:p>
                  </a:txBody>
                  <a:tcPr marL="99060" marR="99060" marT="45663" marB="45663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46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medicali</a:t>
                      </a:r>
                      <a:endParaRPr kumimoji="0" lang="es-E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9060" marR="99060" marT="45663" marB="45663" anchor="ctr" horzOverflow="overflow">
                    <a:lnL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2,8</a:t>
                      </a:r>
                    </a:p>
                  </a:txBody>
                  <a:tcPr marL="99060" marR="99060" marT="45663" marB="45663" anchor="ctr" horzOverflow="overflow">
                    <a:lnL>
                      <a:noFill/>
                    </a:lnL>
                    <a:lnR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676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8197333-F806-44C7-9651-31DE5F3D0C0F}" type="slidenum">
              <a:rPr lang="en-GB" sz="1100" smtClean="0">
                <a:ea typeface="ヒラギノ角ゴ Pro W3"/>
                <a:cs typeface="ヒラギノ角ゴ Pro W3"/>
              </a:rPr>
              <a:pPr algn="r"/>
              <a:t>13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pic>
        <p:nvPicPr>
          <p:cNvPr id="4098" name="Picture 2" descr="http://4.bp.blogspot.com/-MfTkSWTRoYU/T_GBYwE1dnI/AAAAAAAAB14/--dsOEvzeTc/s1600/health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565322"/>
            <a:ext cx="7918450" cy="38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48865" y="247650"/>
            <a:ext cx="93006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altLang="es-ES" sz="2800" dirty="0" err="1" smtClean="0">
                <a:solidFill>
                  <a:srgbClr val="000000"/>
                </a:solidFill>
              </a:rPr>
              <a:t>Cheltuieli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 err="1" smtClean="0">
                <a:solidFill>
                  <a:srgbClr val="000000"/>
                </a:solidFill>
              </a:rPr>
              <a:t>publice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 err="1" smtClean="0">
                <a:solidFill>
                  <a:srgbClr val="000000"/>
                </a:solidFill>
              </a:rPr>
              <a:t>sănătate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 err="1" smtClean="0">
                <a:solidFill>
                  <a:srgbClr val="000000"/>
                </a:solidFill>
              </a:rPr>
              <a:t>în</a:t>
            </a:r>
            <a:r>
              <a:rPr lang="es-ES" altLang="es-ES" sz="2800" dirty="0" smtClean="0">
                <a:solidFill>
                  <a:srgbClr val="000000"/>
                </a:solidFill>
              </a:rPr>
              <a:t> </a:t>
            </a:r>
            <a:r>
              <a:rPr lang="es-ES" altLang="es-ES" sz="2800" dirty="0">
                <a:solidFill>
                  <a:srgbClr val="000000"/>
                </a:solidFill>
              </a:rPr>
              <a:t>UE (% PIB)</a:t>
            </a:r>
            <a:endParaRPr lang="es-ES" altLang="es-ES" sz="2600" dirty="0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581290" y="795339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15" name="Line 26"/>
          <p:cNvSpPr>
            <a:spLocks/>
          </p:cNvSpPr>
          <p:nvPr/>
        </p:nvSpPr>
        <p:spPr bwMode="auto">
          <a:xfrm flipV="1">
            <a:off x="834098" y="758826"/>
            <a:ext cx="9071902" cy="80963"/>
          </a:xfrm>
          <a:custGeom>
            <a:avLst/>
            <a:gdLst>
              <a:gd name="T0" fmla="*/ 2350814 w 8489947"/>
              <a:gd name="T1" fmla="*/ 0 h 80963"/>
              <a:gd name="T2" fmla="*/ 4701624 w 8489947"/>
              <a:gd name="T3" fmla="*/ 0 h 80963"/>
              <a:gd name="T4" fmla="*/ 2350814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4701624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4"/>
          <p:cNvSpPr>
            <a:spLocks noChangeArrowheads="1"/>
          </p:cNvSpPr>
          <p:nvPr/>
        </p:nvSpPr>
        <p:spPr bwMode="auto">
          <a:xfrm>
            <a:off x="488421" y="44450"/>
            <a:ext cx="93006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</a:pPr>
            <a:r>
              <a:rPr lang="es-ES" altLang="es-ES" sz="2800" b="1">
                <a:solidFill>
                  <a:srgbClr val="FFFFFF"/>
                </a:solidFill>
              </a:rPr>
              <a:t>Opinión de la población española</a:t>
            </a:r>
          </a:p>
        </p:txBody>
      </p:sp>
      <p:sp>
        <p:nvSpPr>
          <p:cNvPr id="43011" name="15 CuadroTexto"/>
          <p:cNvSpPr txBox="1">
            <a:spLocks noChangeArrowheads="1"/>
          </p:cNvSpPr>
          <p:nvPr/>
        </p:nvSpPr>
        <p:spPr bwMode="auto">
          <a:xfrm>
            <a:off x="488421" y="316706"/>
            <a:ext cx="764447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2800" dirty="0" err="1" smtClean="0">
                <a:ea typeface="ヒラギノ角ゴ Pro W3" charset="-128"/>
              </a:rPr>
              <a:t>Aprecierea</a:t>
            </a:r>
            <a:r>
              <a:rPr lang="es-ES" altLang="es-ES" sz="2800" dirty="0" smtClean="0">
                <a:ea typeface="ヒラギノ角ゴ Pro W3" charset="-128"/>
              </a:rPr>
              <a:t> </a:t>
            </a:r>
            <a:r>
              <a:rPr lang="es-ES" altLang="es-ES" sz="2800" dirty="0" err="1" smtClean="0">
                <a:ea typeface="ヒラギノ角ゴ Pro W3" charset="-128"/>
              </a:rPr>
              <a:t>cetățenilor</a:t>
            </a:r>
            <a:r>
              <a:rPr lang="es-ES" altLang="es-ES" sz="2800" dirty="0" smtClean="0">
                <a:ea typeface="ヒラギノ角ゴ Pro W3" charset="-128"/>
              </a:rPr>
              <a:t> </a:t>
            </a:r>
            <a:r>
              <a:rPr lang="es-ES" altLang="es-ES" sz="2800" dirty="0" err="1" smtClean="0">
                <a:ea typeface="ヒラギノ角ゴ Pro W3" charset="-128"/>
              </a:rPr>
              <a:t>în</a:t>
            </a:r>
            <a:r>
              <a:rPr lang="es-ES" altLang="es-ES" sz="2800" dirty="0" smtClean="0">
                <a:ea typeface="ヒラギノ角ゴ Pro W3" charset="-128"/>
              </a:rPr>
              <a:t> </a:t>
            </a:r>
            <a:r>
              <a:rPr lang="es-ES" altLang="es-ES" sz="2800" dirty="0" err="1" smtClean="0">
                <a:ea typeface="ヒラギノ角ゴ Pro W3" charset="-128"/>
              </a:rPr>
              <a:t>privița</a:t>
            </a:r>
            <a:r>
              <a:rPr lang="es-ES" altLang="es-ES" sz="2800" dirty="0" smtClean="0">
                <a:ea typeface="ヒラギノ角ゴ Pro W3" charset="-128"/>
              </a:rPr>
              <a:t> </a:t>
            </a:r>
            <a:r>
              <a:rPr lang="es-ES" altLang="es-ES" sz="2800" dirty="0" err="1" smtClean="0">
                <a:ea typeface="ヒラギノ角ゴ Pro W3" charset="-128"/>
              </a:rPr>
              <a:t>profesiei</a:t>
            </a:r>
            <a:r>
              <a:rPr lang="es-ES" altLang="es-ES" b="1" dirty="0" smtClean="0">
                <a:solidFill>
                  <a:srgbClr val="902B9B"/>
                </a:solidFill>
                <a:ea typeface="ヒラギノ角ゴ Pro W3" charset="-128"/>
              </a:rPr>
              <a:t>:</a:t>
            </a:r>
            <a:endParaRPr lang="es-ES" altLang="es-ES" b="1" dirty="0">
              <a:solidFill>
                <a:srgbClr val="902B9B"/>
              </a:solidFill>
              <a:ea typeface="ヒラギノ角ゴ Pro W3" charset="-128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61823" y="1736725"/>
            <a:ext cx="74295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es-ES_tradnl">
              <a:ea typeface="+mn-ea"/>
              <a:cs typeface="Arial" pitchFamily="34" charset="0"/>
            </a:endParaRPr>
          </a:p>
        </p:txBody>
      </p:sp>
      <p:graphicFrame>
        <p:nvGraphicFramePr>
          <p:cNvPr id="18523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47656"/>
              </p:ext>
            </p:extLst>
          </p:nvPr>
        </p:nvGraphicFramePr>
        <p:xfrm>
          <a:off x="828940" y="2044700"/>
          <a:ext cx="8356468" cy="3403600"/>
        </p:xfrm>
        <a:graphic>
          <a:graphicData uri="http://schemas.openxmlformats.org/drawingml/2006/table">
            <a:tbl>
              <a:tblPr/>
              <a:tblGrid>
                <a:gridCol w="2452423"/>
                <a:gridCol w="1544373"/>
                <a:gridCol w="2724150"/>
                <a:gridCol w="1635522"/>
              </a:tblGrid>
              <a:tr h="296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"/>
                        </a:lnSpc>
                        <a:spcBef>
                          <a:spcPct val="400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</a:rPr>
                        <a:t> </a:t>
                      </a:r>
                      <a:endParaRPr kumimoji="0" lang="es-ES_tradnl" alt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99060" marR="99060" marT="72403" marB="34296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"/>
                        </a:lnSpc>
                        <a:spcBef>
                          <a:spcPct val="400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Media</a:t>
                      </a:r>
                      <a:endParaRPr kumimoji="0" lang="es-ES_tradnl" alt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99060" marR="99060" marT="72403" marB="34296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"/>
                        </a:lnSpc>
                        <a:spcBef>
                          <a:spcPct val="400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Desviación</a:t>
                      </a:r>
                      <a:r>
                        <a:rPr kumimoji="0" lang="en-GB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 </a:t>
                      </a:r>
                      <a:r>
                        <a:rPr kumimoji="0" lang="en-GB" alt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típica</a:t>
                      </a:r>
                      <a:endParaRPr kumimoji="0" lang="es-ES_tradnl" alt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99060" marR="99060" marT="72403" marB="34296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"/>
                        </a:lnSpc>
                        <a:spcBef>
                          <a:spcPct val="400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(N)</a:t>
                      </a:r>
                      <a:endParaRPr kumimoji="0" lang="es-ES_tradnl" alt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99060" marR="99060" marT="72403" marB="34296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2B9B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Medici 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8.52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1.58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2413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Asistenți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alt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medicali</a:t>
                      </a: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7.96 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1.60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2409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Profesori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7.93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1.78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2404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Ingineri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7.59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1.73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2341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Informaticieni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7.32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02B9B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1.63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2296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Arhitecți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7.07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2.00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2339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Polițiști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6.87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2.27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2391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Instalatori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6.81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1.82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2371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Zidari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6.74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2.18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2385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Avocați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6.58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2.15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2374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Jurnaliști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6.43 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2.20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2366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8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Judecători</a:t>
                      </a:r>
                      <a:endParaRPr kumimoji="0" lang="es-ES" alt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F259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6.31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2.74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F259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2364</a:t>
                      </a:r>
                    </a:p>
                  </a:txBody>
                  <a:tcPr marL="13758" marR="13758" marT="12702" marB="0" anchor="b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085" name="7 CuadroTexto"/>
          <p:cNvSpPr txBox="1">
            <a:spLocks noChangeArrowheads="1"/>
          </p:cNvSpPr>
          <p:nvPr/>
        </p:nvSpPr>
        <p:spPr bwMode="auto">
          <a:xfrm>
            <a:off x="5001155" y="6273801"/>
            <a:ext cx="421349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s-ES" altLang="es-ES" sz="1200" dirty="0" err="1" smtClean="0">
                <a:solidFill>
                  <a:srgbClr val="993399"/>
                </a:solidFill>
                <a:ea typeface="ヒラギノ角ゴ Pro W3" charset="-128"/>
              </a:rPr>
              <a:t>Centru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 de </a:t>
            </a:r>
            <a:r>
              <a:rPr lang="es-ES" altLang="es-ES" sz="1200" dirty="0" err="1" smtClean="0">
                <a:solidFill>
                  <a:srgbClr val="993399"/>
                </a:solidFill>
                <a:ea typeface="ヒラギノ角ゴ Pro W3" charset="-128"/>
              </a:rPr>
              <a:t>cercetare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 </a:t>
            </a:r>
            <a:r>
              <a:rPr lang="es-ES" altLang="es-ES" sz="1200" dirty="0" err="1" smtClean="0">
                <a:solidFill>
                  <a:srgbClr val="993399"/>
                </a:solidFill>
                <a:ea typeface="ヒラギノ角ゴ Pro W3" charset="-128"/>
              </a:rPr>
              <a:t>sociologică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 </a:t>
            </a:r>
            <a:r>
              <a:rPr lang="es-ES" altLang="es-ES" sz="1200" dirty="0">
                <a:solidFill>
                  <a:srgbClr val="993399"/>
                </a:solidFill>
                <a:ea typeface="ヒラギノ角ゴ Pro W3" charset="-128"/>
              </a:rPr>
              <a:t>(</a:t>
            </a:r>
            <a:r>
              <a:rPr lang="es-ES" altLang="es-ES" sz="1200" dirty="0" err="1" smtClean="0">
                <a:solidFill>
                  <a:srgbClr val="993399"/>
                </a:solidFill>
                <a:ea typeface="ヒラギノ角ゴ Pro W3" charset="-128"/>
              </a:rPr>
              <a:t>Martie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 </a:t>
            </a:r>
            <a:r>
              <a:rPr lang="es-ES" altLang="es-ES" sz="1200" dirty="0">
                <a:solidFill>
                  <a:srgbClr val="993399"/>
                </a:solidFill>
                <a:ea typeface="ヒラギノ角ゴ Pro W3" charset="-128"/>
              </a:rPr>
              <a:t>2013)</a:t>
            </a:r>
          </a:p>
          <a:p>
            <a:pPr algn="r" eaLnBrk="1" hangingPunct="1"/>
            <a:r>
              <a:rPr lang="es-ES" altLang="es-ES" sz="1200" dirty="0" err="1" smtClean="0">
                <a:solidFill>
                  <a:srgbClr val="993399"/>
                </a:solidFill>
                <a:ea typeface="ヒラギノ角ゴ Pro W3" charset="-128"/>
              </a:rPr>
              <a:t>Punctaj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 </a:t>
            </a:r>
            <a:r>
              <a:rPr lang="es-ES" altLang="es-ES" sz="1200" dirty="0">
                <a:solidFill>
                  <a:srgbClr val="993399"/>
                </a:solidFill>
                <a:ea typeface="ヒラギノ角ゴ Pro W3" charset="-128"/>
              </a:rPr>
              <a:t>de </a:t>
            </a:r>
            <a:r>
              <a:rPr lang="es-ES" altLang="es-ES" sz="1200" dirty="0" smtClean="0">
                <a:solidFill>
                  <a:srgbClr val="993399"/>
                </a:solidFill>
                <a:ea typeface="ヒラギノ角ゴ Pro W3" charset="-128"/>
              </a:rPr>
              <a:t>la 1 la </a:t>
            </a:r>
            <a:r>
              <a:rPr lang="es-ES" altLang="es-ES" sz="1200" dirty="0">
                <a:solidFill>
                  <a:srgbClr val="993399"/>
                </a:solidFill>
                <a:ea typeface="ヒラギノ角ゴ Pro W3" charset="-128"/>
              </a:rPr>
              <a:t>10</a:t>
            </a:r>
          </a:p>
        </p:txBody>
      </p:sp>
      <p:sp>
        <p:nvSpPr>
          <p:cNvPr id="43086" name="Rectangle 25"/>
          <p:cNvSpPr>
            <a:spLocks noChangeArrowheads="1"/>
          </p:cNvSpPr>
          <p:nvPr/>
        </p:nvSpPr>
        <p:spPr bwMode="auto">
          <a:xfrm>
            <a:off x="572692" y="13065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43087" name="Line 26"/>
          <p:cNvSpPr>
            <a:spLocks/>
          </p:cNvSpPr>
          <p:nvPr/>
        </p:nvSpPr>
        <p:spPr bwMode="auto">
          <a:xfrm flipV="1">
            <a:off x="825500" y="12700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0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financiare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15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>
                <a:solidFill>
                  <a:srgbClr val="FFFFFF"/>
                </a:solidFill>
              </a:rPr>
              <a:t>C</a:t>
            </a:r>
            <a:r>
              <a:rPr lang="en-GB" b="1" dirty="0" err="1" smtClean="0">
                <a:solidFill>
                  <a:srgbClr val="FFFFFF"/>
                </a:solidFill>
              </a:rPr>
              <a:t>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Servicii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867138" y="5728587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884363" y="5767778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16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Servicii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76663" y="57672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93888" y="58064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68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57175" y="1428750"/>
            <a:ext cx="9120188" cy="261937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Acces</a:t>
            </a:r>
            <a:r>
              <a:rPr lang="en-GB" sz="4000" dirty="0" smtClean="0"/>
              <a:t> </a:t>
            </a:r>
            <a:r>
              <a:rPr lang="en-GB" sz="4000" dirty="0" err="1" smtClean="0"/>
              <a:t>în</a:t>
            </a:r>
            <a:r>
              <a:rPr lang="en-GB" sz="4000" dirty="0" smtClean="0"/>
              <a:t> </a:t>
            </a:r>
            <a:r>
              <a:rPr lang="en-GB" sz="4000" dirty="0" err="1" smtClean="0"/>
              <a:t>țară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17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398462" y="1477655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intermediul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celor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mai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importante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aeroporturi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Aeroportul</a:t>
            </a:r>
            <a:r>
              <a:rPr lang="es-ES" sz="2000" b="1" dirty="0" smtClean="0">
                <a:solidFill>
                  <a:srgbClr val="970099"/>
                </a:solidFill>
              </a:rPr>
              <a:t> El </a:t>
            </a:r>
            <a:r>
              <a:rPr lang="es-ES" sz="2000" b="1" dirty="0">
                <a:solidFill>
                  <a:srgbClr val="970099"/>
                </a:solidFill>
              </a:rPr>
              <a:t>Prat 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(Barcelona)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prezintă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nicio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dificultate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Fie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zbor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direct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, fie,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anumite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situații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dirty="0" err="1" smtClean="0">
                <a:solidFill>
                  <a:schemeClr val="bg1">
                    <a:lumMod val="50000"/>
                  </a:schemeClr>
                </a:solidFill>
              </a:rPr>
              <a:t>prin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 Madrid.</a:t>
            </a:r>
            <a:endParaRPr lang="es-E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_tradnl" sz="2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Dispunem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asemenea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smtClean="0">
                <a:solidFill>
                  <a:srgbClr val="970099"/>
                </a:solidFill>
              </a:rPr>
              <a:t>tren </a:t>
            </a:r>
            <a:r>
              <a:rPr lang="es-ES" sz="2000" b="1" dirty="0">
                <a:solidFill>
                  <a:srgbClr val="970099"/>
                </a:solidFill>
              </a:rPr>
              <a:t>de </a:t>
            </a:r>
            <a:r>
              <a:rPr lang="es-ES" sz="2000" b="1" dirty="0" smtClean="0">
                <a:solidFill>
                  <a:srgbClr val="970099"/>
                </a:solidFill>
              </a:rPr>
              <a:t>mare </a:t>
            </a:r>
            <a:r>
              <a:rPr lang="es-ES" sz="2000" b="1" dirty="0" err="1" smtClean="0">
                <a:solidFill>
                  <a:srgbClr val="970099"/>
                </a:solidFill>
              </a:rPr>
              <a:t>viteză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(AVE)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parcurge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traseul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Madrid – Barcelona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două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ore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jumătate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914" name="Picture 2" descr="http://viajarabarcelona.org/wp-content/uploads/2013/10/AEROPUERTO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4" y="4192670"/>
            <a:ext cx="4319533" cy="2589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916" name="Picture 4" descr="http://abaco.com.es/wp-content/uploads/2015/09/tren_av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51" y="4187397"/>
            <a:ext cx="3519024" cy="258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26215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18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Servicii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46263" y="569345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63488" y="573265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78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695451"/>
            <a:ext cx="9120188" cy="33909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Cerințe</a:t>
            </a:r>
            <a:r>
              <a:rPr lang="en-GB" sz="4000" dirty="0" smtClean="0"/>
              <a:t> de </a:t>
            </a:r>
            <a:r>
              <a:rPr lang="en-GB" sz="4000" dirty="0" err="1" smtClean="0"/>
              <a:t>viză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19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2025640"/>
            <a:ext cx="86284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err="1" smtClean="0">
                <a:solidFill>
                  <a:srgbClr val="970099"/>
                </a:solidFill>
              </a:rPr>
              <a:t>Orice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peroană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poate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intra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în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țară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turist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declarând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perioada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șederii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locul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cazare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făcând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dovada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mijloacelor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financiare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susține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vizita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Restricții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ceea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ce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privește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vizele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- cele impuse de UE.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Persoanele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organizare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vor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avea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grijă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înlesnească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orice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procedură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ce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trebuie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îndeplinită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înainte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începe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evenimentul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6866" name="Picture 2" descr="Turistas en el Passeig de Gràcia. | Santi Cogollu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192762"/>
            <a:ext cx="2362200" cy="151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live-barcelona.oibarcelona.com/wp-content/uploads/2015/11/live-barcelona-ibtm-worl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95" y="5192762"/>
            <a:ext cx="2654056" cy="151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pain.info/export/sites/spaininfo/comun/carrusel-recursos/cataluna/b-travel-2015-barcelona_MG_0357-c.jpg_36927254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3" y="5192761"/>
            <a:ext cx="3714495" cy="151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90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99" y="110103"/>
            <a:ext cx="4848301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camping-vendrellplatja.com/wp-content/uploads/2014/01/Barcelonapw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96925"/>
            <a:ext cx="567321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76500" y="5306110"/>
            <a:ext cx="72009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dirty="0" err="1" smtClean="0">
                <a:solidFill>
                  <a:srgbClr val="000000"/>
                </a:solidFill>
                <a:latin typeface="Gotham-Bold"/>
              </a:rPr>
              <a:t>Asistenții</a:t>
            </a:r>
            <a:r>
              <a:rPr lang="es-ES" sz="2800" b="1" dirty="0" smtClean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 smtClean="0">
                <a:solidFill>
                  <a:srgbClr val="000000"/>
                </a:solidFill>
                <a:latin typeface="Gotham-Bold"/>
              </a:rPr>
              <a:t>medicali</a:t>
            </a:r>
            <a:r>
              <a:rPr lang="es-ES" sz="2800" b="1" dirty="0" smtClean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 smtClean="0">
                <a:solidFill>
                  <a:srgbClr val="000000"/>
                </a:solidFill>
                <a:latin typeface="Gotham-Bold"/>
              </a:rPr>
              <a:t>în</a:t>
            </a:r>
            <a:r>
              <a:rPr lang="es-ES" sz="2800" b="1" dirty="0" smtClean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 smtClean="0">
                <a:solidFill>
                  <a:srgbClr val="000000"/>
                </a:solidFill>
                <a:latin typeface="Gotham-Bold"/>
              </a:rPr>
              <a:t>avangardă</a:t>
            </a:r>
            <a:r>
              <a:rPr lang="es-ES" sz="2800" b="1" dirty="0" smtClean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Gotham-Bold"/>
              </a:rPr>
              <a:t>îmbunătățind</a:t>
            </a:r>
            <a:r>
              <a:rPr lang="es-ES" sz="2800" b="1" dirty="0" smtClean="0">
                <a:solidFill>
                  <a:srgbClr val="FF0000"/>
                </a:solidFill>
                <a:latin typeface="Gotham-Bold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Gotham-Bold"/>
              </a:rPr>
              <a:t>serviciile</a:t>
            </a:r>
            <a:r>
              <a:rPr lang="es-ES" sz="2800" b="1" dirty="0" smtClean="0">
                <a:solidFill>
                  <a:srgbClr val="FF0000"/>
                </a:solidFill>
                <a:latin typeface="Gotham-Bold"/>
              </a:rPr>
              <a:t> de </a:t>
            </a:r>
            <a:r>
              <a:rPr lang="es-ES" sz="2800" b="1" dirty="0" err="1" smtClean="0">
                <a:solidFill>
                  <a:srgbClr val="FF0000"/>
                </a:solidFill>
                <a:latin typeface="Gotham-Bold"/>
              </a:rPr>
              <a:t>îngrijire</a:t>
            </a:r>
            <a:endParaRPr lang="es-ES" sz="2800" b="1" dirty="0" smtClean="0">
              <a:solidFill>
                <a:srgbClr val="FF0000"/>
              </a:solidFill>
              <a:latin typeface="Gotham-Bold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Información</a:t>
            </a:r>
            <a:r>
              <a:rPr lang="en-GB" sz="4000" dirty="0" smtClean="0"/>
              <a:t> General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20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Servicii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46263" y="569345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63488" y="573265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47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2105025"/>
            <a:ext cx="9120188" cy="200977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Mijloace</a:t>
            </a:r>
            <a:r>
              <a:rPr lang="en-GB" sz="4000" dirty="0" smtClean="0"/>
              <a:t> </a:t>
            </a:r>
            <a:r>
              <a:rPr lang="en-GB" sz="4000" dirty="0" err="1" smtClean="0"/>
              <a:t>bancare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21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2435215"/>
            <a:ext cx="8628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Moneda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oficială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Spania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este </a:t>
            </a:r>
            <a:r>
              <a:rPr lang="es-ES" sz="2000" b="1" dirty="0">
                <a:solidFill>
                  <a:srgbClr val="970099"/>
                </a:solidFill>
              </a:rPr>
              <a:t>euro</a:t>
            </a:r>
            <a:r>
              <a:rPr lang="es-ES" sz="2000" dirty="0" smtClean="0"/>
              <a:t>.</a:t>
            </a:r>
          </a:p>
          <a:p>
            <a:endParaRPr lang="es-ES" sz="2000" dirty="0"/>
          </a:p>
          <a:p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Instituțiile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bancare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facilitează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orice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gestiune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intermediul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băncilor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private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sau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publice</a:t>
            </a:r>
            <a:r>
              <a:rPr lang="es-ES" sz="2000" dirty="0" smtClean="0"/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818" name="Picture 2" descr="https://encrypted-tbn3.gstatic.com/images?q=tbn:ANd9GcToRaJOyQUKKWJbtLLAdom9ZZsXU1Cj3VgW7eROSIZDHt4REdHZWuWe9k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86" y="4657723"/>
            <a:ext cx="28575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www.mejoresbancos.es/wp-content/uploads/Bancos-m%C3%A1s-solventes-de-Espa%C3%B1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4354095"/>
            <a:ext cx="3317875" cy="2207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30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22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Servicii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46263" y="569345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63488" y="573265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50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428750"/>
            <a:ext cx="9120188" cy="328612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Siguranță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23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758940"/>
            <a:ext cx="8628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 err="1" smtClean="0">
                <a:solidFill>
                  <a:srgbClr val="970099"/>
                </a:solidFill>
              </a:rPr>
              <a:t>Spania</a:t>
            </a:r>
            <a:r>
              <a:rPr lang="es-ES_tradnl" sz="2000" b="1" dirty="0" smtClean="0">
                <a:solidFill>
                  <a:srgbClr val="970099"/>
                </a:solidFill>
              </a:rPr>
              <a:t> este a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cincea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țară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din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lume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în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ceea</a:t>
            </a:r>
            <a:r>
              <a:rPr lang="es-ES_tradnl" sz="2000" b="1" dirty="0" smtClean="0">
                <a:solidFill>
                  <a:srgbClr val="970099"/>
                </a:solidFill>
              </a:rPr>
              <a:t> ce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privește</a:t>
            </a:r>
            <a:r>
              <a:rPr lang="es-ES_tradnl" sz="2000" b="1" dirty="0" smtClean="0">
                <a:solidFill>
                  <a:srgbClr val="970099"/>
                </a:solidFill>
              </a:rPr>
              <a:t> </a:t>
            </a:r>
            <a:r>
              <a:rPr lang="es-ES_tradnl" sz="2000" b="1" dirty="0" err="1" smtClean="0">
                <a:solidFill>
                  <a:srgbClr val="970099"/>
                </a:solidFill>
              </a:rPr>
              <a:t>siguranța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Nivelul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delincvenței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scăzut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trebuie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doar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fiecare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adopte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măsurile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generale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prudență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Barcelona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conviețuiesc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foarte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bine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multe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persoane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provenind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din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diverse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locuri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lumii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0" name="Picture 2" descr="http://eu02.edcwb.com/img/web/header/tema/1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814460"/>
            <a:ext cx="9191625" cy="1967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42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24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Asistență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Sanitara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46263" y="569345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63488" y="573265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892289"/>
            <a:ext cx="9120188" cy="187961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Asistență</a:t>
            </a:r>
            <a:r>
              <a:rPr lang="en-GB" sz="4000" dirty="0" smtClean="0"/>
              <a:t> </a:t>
            </a:r>
            <a:r>
              <a:rPr lang="en-GB" sz="4000" dirty="0" err="1" smtClean="0"/>
              <a:t>sanitară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25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892290"/>
            <a:ext cx="86284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Barcelona 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e un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oraș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modern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beneficiază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cele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mai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mari centre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sănătate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țară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err="1" smtClean="0">
                <a:solidFill>
                  <a:srgbClr val="970099"/>
                </a:solidFill>
              </a:rPr>
              <a:t>Nu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există</a:t>
            </a:r>
            <a:r>
              <a:rPr lang="es-ES" sz="2000" b="1" dirty="0" smtClean="0">
                <a:solidFill>
                  <a:srgbClr val="970099"/>
                </a:solidFill>
              </a:rPr>
              <a:t> </a:t>
            </a:r>
            <a:r>
              <a:rPr lang="es-ES" sz="2000" b="1" dirty="0" err="1" smtClean="0">
                <a:solidFill>
                  <a:srgbClr val="970099"/>
                </a:solidFill>
              </a:rPr>
              <a:t>probleme</a:t>
            </a:r>
            <a:r>
              <a:rPr lang="es-ES" sz="2000" b="1" dirty="0" smtClean="0">
                <a:solidFill>
                  <a:srgbClr val="970099"/>
                </a:solidFill>
              </a:rPr>
              <a:t> sanitare </a:t>
            </a:r>
            <a:r>
              <a:rPr lang="es-ES" sz="2000" b="1" dirty="0" err="1" smtClean="0">
                <a:solidFill>
                  <a:srgbClr val="970099"/>
                </a:solidFill>
              </a:rPr>
              <a:t>specifice</a:t>
            </a:r>
            <a:r>
              <a:rPr lang="es-ES" sz="2000" b="1" dirty="0" smtClean="0">
                <a:solidFill>
                  <a:srgbClr val="970099"/>
                </a:solidFill>
              </a:rPr>
              <a:t>.</a:t>
            </a:r>
            <a:endParaRPr lang="es-ES" sz="2000" b="1" dirty="0">
              <a:solidFill>
                <a:srgbClr val="970099"/>
              </a:solidFill>
            </a:endParaRPr>
          </a:p>
        </p:txBody>
      </p:sp>
      <p:pic>
        <p:nvPicPr>
          <p:cNvPr id="30722" name="Picture 2" descr="http://fishh.nnhotels.com/files/img/small/hospital-barcelo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031633"/>
            <a:ext cx="4260850" cy="2483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49" y="4425641"/>
            <a:ext cx="4594314" cy="169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71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26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Asistență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10054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46263" y="569345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63488" y="573265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11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331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/>
              <a:t>Transport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27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Organizația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spaniolă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va adopta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toate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măsurile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necesare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 garanta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transportul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intern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gratuit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oraș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între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punctele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principale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se va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desfășura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evenimentul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Ca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orice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mare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oraș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există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niște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ore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vârf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trafic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la prima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oră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dimineții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seara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Serviciile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publice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oferă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facilități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persoanele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deficiențe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986" name="Picture 2" descr="http://img01.lavanguardia.com/2013/03/05/Imagen-del-nuevo-bus-biarticul_54369005333_54028874188_960_63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039138"/>
            <a:ext cx="2615406" cy="174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cdn.civitatis.com/guias/barcelona/fotos/metro-barcelon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5039139"/>
            <a:ext cx="2622735" cy="174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www.taxisadaptados.es/sites/default/files/resources/image.jpe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4" y="5039137"/>
            <a:ext cx="2332965" cy="1742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82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86469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Informații</a:t>
            </a:r>
            <a:r>
              <a:rPr lang="en-GB" sz="4000" dirty="0" smtClean="0"/>
              <a:t> </a:t>
            </a:r>
            <a:r>
              <a:rPr lang="en-GB" sz="4000" dirty="0" err="1" smtClean="0"/>
              <a:t>Generale</a:t>
            </a:r>
            <a:endParaRPr lang="en-GB" sz="40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3345" y="2592343"/>
            <a:ext cx="6883302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n-GB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09988" y="1997760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4675" y="2037745"/>
            <a:ext cx="71024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Acces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în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țară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09988" y="321457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4" name="Rectangle 8"/>
          <p:cNvSpPr>
            <a:spLocks noChangeArrowheads="1"/>
          </p:cNvSpPr>
          <p:nvPr/>
        </p:nvSpPr>
        <p:spPr bwMode="auto">
          <a:xfrm>
            <a:off x="1827213" y="325377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Mijloace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bancare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28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2546" name="Rectangle 8"/>
          <p:cNvSpPr>
            <a:spLocks noChangeArrowheads="1"/>
          </p:cNvSpPr>
          <p:nvPr/>
        </p:nvSpPr>
        <p:spPr bwMode="auto">
          <a:xfrm>
            <a:off x="1792288" y="2637820"/>
            <a:ext cx="6399212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Cerințe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pentru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viză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29038" y="38527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846263" y="38919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Siguranță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38563" y="4462354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855788" y="4501545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Asistență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sanitară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67138" y="5100529"/>
            <a:ext cx="6871708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84363" y="5139720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Transport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57321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53670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867138" y="5728587"/>
            <a:ext cx="6871708" cy="509787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884363" y="5767778"/>
            <a:ext cx="6354762" cy="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defTabSz="812800" eaLnBrk="0" hangingPunct="0">
              <a:lnSpc>
                <a:spcPct val="110000"/>
              </a:lnSpc>
            </a:pPr>
            <a:r>
              <a:rPr lang="en-GB" b="1" dirty="0" err="1" smtClean="0">
                <a:solidFill>
                  <a:srgbClr val="FFFFFF"/>
                </a:solidFill>
              </a:rPr>
              <a:t>Sediul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7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Sediul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29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44034" name="Picture 2" descr="http://www.ccib.es/uploads/sfSympalBossMediaPlugin/image/slideshow-home_d4be0dfa922b2e5a44700347145ddb4bcdde4db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368423"/>
            <a:ext cx="6457950" cy="2100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nexotur.com/fotos2/78180/ccib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4541128"/>
            <a:ext cx="4298950" cy="2211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06650" y="3587021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C00000"/>
                </a:solidFill>
              </a:rPr>
              <a:t>Centrul</a:t>
            </a:r>
            <a:r>
              <a:rPr lang="es-ES" sz="2800" b="1" dirty="0" smtClean="0">
                <a:solidFill>
                  <a:srgbClr val="C00000"/>
                </a:solidFill>
              </a:rPr>
              <a:t> </a:t>
            </a:r>
            <a:r>
              <a:rPr lang="es-ES" sz="2800" b="1" dirty="0" err="1" smtClean="0">
                <a:solidFill>
                  <a:srgbClr val="C00000"/>
                </a:solidFill>
              </a:rPr>
              <a:t>Internațional</a:t>
            </a:r>
            <a:endParaRPr lang="es-ES" sz="28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2800" b="1" dirty="0" smtClean="0">
                <a:solidFill>
                  <a:srgbClr val="C00000"/>
                </a:solidFill>
              </a:rPr>
              <a:t>de </a:t>
            </a:r>
            <a:r>
              <a:rPr lang="es-ES" sz="2800" b="1" dirty="0" err="1" smtClean="0">
                <a:solidFill>
                  <a:srgbClr val="C00000"/>
                </a:solidFill>
              </a:rPr>
              <a:t>Conferințe</a:t>
            </a:r>
            <a:r>
              <a:rPr lang="es-ES" sz="2800" b="1" dirty="0" smtClean="0">
                <a:solidFill>
                  <a:srgbClr val="C00000"/>
                </a:solidFill>
              </a:rPr>
              <a:t> </a:t>
            </a:r>
            <a:r>
              <a:rPr lang="es-ES" sz="2800" b="1" dirty="0" err="1" smtClean="0">
                <a:solidFill>
                  <a:srgbClr val="C00000"/>
                </a:solidFill>
              </a:rPr>
              <a:t>din</a:t>
            </a:r>
            <a:r>
              <a:rPr lang="es-ES" sz="2800" b="1" dirty="0" smtClean="0">
                <a:solidFill>
                  <a:srgbClr val="C00000"/>
                </a:solidFill>
              </a:rPr>
              <a:t> </a:t>
            </a:r>
            <a:r>
              <a:rPr lang="es-ES" sz="2800" b="1" dirty="0">
                <a:solidFill>
                  <a:srgbClr val="C00000"/>
                </a:solidFill>
              </a:rPr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val="127224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09600" y="5797897"/>
            <a:ext cx="5467350" cy="704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99" y="110103"/>
            <a:ext cx="4848301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2362200" y="4966900"/>
            <a:ext cx="72009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dirty="0" err="1" smtClean="0">
                <a:solidFill>
                  <a:srgbClr val="000000"/>
                </a:solidFill>
                <a:latin typeface="Gotham-Bold"/>
              </a:rPr>
              <a:t>Asistenții</a:t>
            </a:r>
            <a:r>
              <a:rPr lang="es-ES" sz="2800" b="1" dirty="0" smtClean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Gotham-Bold"/>
              </a:rPr>
              <a:t>medicali</a:t>
            </a:r>
            <a:r>
              <a:rPr lang="es-ES" sz="2800" b="1" dirty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Gotham-Bold"/>
              </a:rPr>
              <a:t>în</a:t>
            </a:r>
            <a:r>
              <a:rPr lang="es-ES" sz="2800" b="1" dirty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Gotham-Bold"/>
              </a:rPr>
              <a:t>avangardă</a:t>
            </a:r>
            <a:r>
              <a:rPr lang="es-ES" sz="2800" b="1" dirty="0">
                <a:solidFill>
                  <a:srgbClr val="000000"/>
                </a:solidFill>
                <a:latin typeface="Gotham-Bold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Gotham-Bold"/>
              </a:rPr>
              <a:t>îmbunătățind</a:t>
            </a:r>
            <a:r>
              <a:rPr lang="es-ES" sz="2800" b="1" dirty="0">
                <a:solidFill>
                  <a:srgbClr val="FF0000"/>
                </a:solidFill>
                <a:latin typeface="Gotham-Bold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Gotham-Bold"/>
              </a:rPr>
              <a:t>serviciile</a:t>
            </a:r>
            <a:r>
              <a:rPr lang="es-ES" sz="2800" b="1" dirty="0">
                <a:solidFill>
                  <a:srgbClr val="FF0000"/>
                </a:solidFill>
                <a:latin typeface="Gotham-Bold"/>
              </a:rPr>
              <a:t> de </a:t>
            </a:r>
            <a:r>
              <a:rPr lang="es-ES" sz="2800" b="1" dirty="0" err="1">
                <a:solidFill>
                  <a:srgbClr val="FF0000"/>
                </a:solidFill>
                <a:latin typeface="Gotham-Bold"/>
              </a:rPr>
              <a:t>îngrijire</a:t>
            </a:r>
            <a:endParaRPr lang="es-ES" sz="2800" b="1" dirty="0">
              <a:solidFill>
                <a:srgbClr val="FF0000"/>
              </a:solidFill>
              <a:latin typeface="Gotham-Bold"/>
            </a:endParaRPr>
          </a:p>
          <a:p>
            <a:pPr algn="r"/>
            <a:endParaRPr lang="es-ES" sz="2800" b="1" dirty="0" smtClean="0">
              <a:solidFill>
                <a:srgbClr val="FF0000"/>
              </a:solidFill>
              <a:latin typeface="Gotham-Bold"/>
            </a:endParaRP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714951" y="5906273"/>
            <a:ext cx="28264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27 </a:t>
            </a:r>
            <a:r>
              <a:rPr lang="es-ES" sz="2400" b="1" dirty="0" err="1" smtClean="0">
                <a:solidFill>
                  <a:srgbClr val="FF0000"/>
                </a:solidFill>
              </a:rPr>
              <a:t>mai</a:t>
            </a:r>
            <a:r>
              <a:rPr lang="es-ES" sz="2400" b="1" dirty="0" smtClean="0">
                <a:solidFill>
                  <a:srgbClr val="FF0000"/>
                </a:solidFill>
              </a:rPr>
              <a:t> - </a:t>
            </a:r>
            <a:r>
              <a:rPr lang="es-ES" sz="2400" b="1" dirty="0">
                <a:solidFill>
                  <a:srgbClr val="FF0000"/>
                </a:solidFill>
              </a:rPr>
              <a:t>1 </a:t>
            </a:r>
            <a:r>
              <a:rPr lang="es-ES" sz="2400" b="1" dirty="0" err="1" smtClean="0">
                <a:solidFill>
                  <a:srgbClr val="FF0000"/>
                </a:solidFill>
              </a:rPr>
              <a:t>iunie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>
                <a:solidFill>
                  <a:srgbClr val="FF0000"/>
                </a:solidFill>
              </a:rPr>
              <a:t>2017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://hotelatlantis-atbcn.com/wp-content/uploads/5238702708_4b68ba97f8_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9" y="1358901"/>
            <a:ext cx="5552905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>
                <a:solidFill>
                  <a:schemeClr val="bg1"/>
                </a:solidFill>
              </a:rPr>
              <a:t>Index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   </a:t>
            </a:r>
            <a:r>
              <a:rPr lang="en-GB" b="1" dirty="0" err="1" smtClean="0">
                <a:solidFill>
                  <a:srgbClr val="FFFFFF"/>
                </a:solidFill>
              </a:rPr>
              <a:t>Regatul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Spaniei</a:t>
            </a:r>
            <a:r>
              <a:rPr lang="en-GB" b="1" dirty="0" smtClean="0">
                <a:solidFill>
                  <a:srgbClr val="FFFFFF"/>
                </a:solidFill>
              </a:rPr>
              <a:t>: </a:t>
            </a:r>
            <a:r>
              <a:rPr lang="en-GB" b="1" dirty="0" err="1" smtClean="0">
                <a:solidFill>
                  <a:srgbClr val="FFFFFF"/>
                </a:solidFill>
              </a:rPr>
              <a:t>Sistemul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30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</a:t>
            </a:r>
            <a:r>
              <a:rPr lang="en-GB" b="1" dirty="0" smtClean="0">
                <a:solidFill>
                  <a:srgbClr val="FFFFFF"/>
                </a:solidFill>
              </a:rPr>
              <a:t> ale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de </a:t>
            </a:r>
            <a:r>
              <a:rPr lang="en-GB" b="1" dirty="0" smtClean="0">
                <a:solidFill>
                  <a:srgbClr val="FFFFFF"/>
                </a:solidFill>
              </a:rPr>
              <a:t>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1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438468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Obiectivele</a:t>
            </a:r>
            <a:r>
              <a:rPr lang="en-GB" sz="4000" dirty="0" smtClean="0"/>
              <a:t> </a:t>
            </a:r>
            <a:r>
              <a:rPr lang="en-GB" sz="4000" dirty="0" err="1" smtClean="0"/>
              <a:t>congresului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31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demonstreze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promoveze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contribuția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asistenților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medicali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politicile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sănătate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sustenabile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2.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sprijine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contribuția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asistenței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medicale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îngrijirile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medicale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găsească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soluții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problemele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prioritare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sănătate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_tradnl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3.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ofere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șansa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unui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schimb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experiență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expertiză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cadrul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comunității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internaționale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asistenței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medicale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dincolo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aceasta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74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>
                <a:solidFill>
                  <a:schemeClr val="bg1"/>
                </a:solidFill>
              </a:rPr>
              <a:t>Index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   </a:t>
            </a:r>
            <a:r>
              <a:rPr lang="en-GB" b="1" dirty="0" err="1" smtClean="0">
                <a:solidFill>
                  <a:srgbClr val="FFFFFF"/>
                </a:solidFill>
              </a:rPr>
              <a:t>Regatul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Spaniei</a:t>
            </a:r>
            <a:r>
              <a:rPr lang="en-GB" b="1" dirty="0" smtClean="0">
                <a:solidFill>
                  <a:srgbClr val="FFFFFF"/>
                </a:solidFill>
              </a:rPr>
              <a:t>: </a:t>
            </a:r>
            <a:r>
              <a:rPr lang="en-GB" b="1" dirty="0" err="1" smtClean="0">
                <a:solidFill>
                  <a:srgbClr val="FFFFFF"/>
                </a:solidFill>
              </a:rPr>
              <a:t>Sistemul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32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</a:t>
            </a:r>
            <a:r>
              <a:rPr lang="en-GB" b="1" dirty="0" smtClean="0">
                <a:solidFill>
                  <a:srgbClr val="FFFFFF"/>
                </a:solidFill>
              </a:rPr>
              <a:t> ale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de 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20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438468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Teme</a:t>
            </a:r>
            <a:r>
              <a:rPr lang="en-GB" sz="4000" dirty="0" smtClean="0"/>
              <a:t> </a:t>
            </a:r>
            <a:r>
              <a:rPr lang="en-GB" sz="4000" dirty="0" err="1" smtClean="0"/>
              <a:t>centrale</a:t>
            </a:r>
            <a:r>
              <a:rPr lang="en-GB" sz="4000" dirty="0" smtClean="0"/>
              <a:t> </a:t>
            </a:r>
            <a:r>
              <a:rPr lang="en-GB" sz="4000" dirty="0" smtClean="0"/>
              <a:t>(I)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33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Sisteme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Sănătate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economie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acoperire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Îngrijiri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directe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siguranța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pacientului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Equitabilitate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Etică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Drepturile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Omului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Promovarea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sănătății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prevenirea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bolilor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Tehnologia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informației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Comunicării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(TIC)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sprijinul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asistenților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din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prima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linie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îmbunătății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calitatea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serviciilor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îngrijire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9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438468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Teme</a:t>
            </a:r>
            <a:r>
              <a:rPr lang="en-GB" sz="4000" dirty="0" smtClean="0"/>
              <a:t> </a:t>
            </a:r>
            <a:r>
              <a:rPr lang="en-GB" sz="4000" dirty="0" err="1" smtClean="0"/>
              <a:t>centrale</a:t>
            </a:r>
            <a:r>
              <a:rPr lang="en-GB" sz="4000" dirty="0" smtClean="0"/>
              <a:t> </a:t>
            </a:r>
            <a:r>
              <a:rPr lang="en-GB" sz="4000" dirty="0" smtClean="0"/>
              <a:t>(II)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34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Lidership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gestiune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Formare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instruire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  <a:latin typeface="Gotham-Bold"/>
              </a:rPr>
              <a:t>asistență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  <a:latin typeface="Gotham-Bold"/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  <a:latin typeface="Gotham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Forța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muncă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bg1">
                    <a:lumMod val="50000"/>
                  </a:schemeClr>
                </a:solidFill>
              </a:rPr>
              <a:t>locul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>
                <a:solidFill>
                  <a:schemeClr val="bg1">
                    <a:lumMod val="50000"/>
                  </a:schemeClr>
                </a:solidFill>
              </a:rPr>
              <a:t>muncă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imagine.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Catastrofe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conflicte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pandemii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Reglementări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Istorie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24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>
                <a:solidFill>
                  <a:schemeClr val="bg1"/>
                </a:solidFill>
              </a:rPr>
              <a:t>Index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   </a:t>
            </a:r>
            <a:r>
              <a:rPr lang="en-GB" b="1" dirty="0" err="1" smtClean="0">
                <a:solidFill>
                  <a:srgbClr val="FFFFFF"/>
                </a:solidFill>
              </a:rPr>
              <a:t>Regatul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Spaniei</a:t>
            </a:r>
            <a:r>
              <a:rPr lang="en-GB" b="1" dirty="0" smtClean="0">
                <a:solidFill>
                  <a:srgbClr val="FFFFFF"/>
                </a:solidFill>
              </a:rPr>
              <a:t>: </a:t>
            </a:r>
            <a:r>
              <a:rPr lang="en-GB" b="1" dirty="0" err="1" smtClean="0">
                <a:solidFill>
                  <a:srgbClr val="FFFFFF"/>
                </a:solidFill>
              </a:rPr>
              <a:t>Sistemul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35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Obiectivele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de 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97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8007296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Conferențiari</a:t>
            </a:r>
            <a:r>
              <a:rPr lang="en-GB" sz="4000" dirty="0" smtClean="0"/>
              <a:t> </a:t>
            </a:r>
            <a:r>
              <a:rPr lang="en-GB" sz="4000" dirty="0" err="1" smtClean="0"/>
              <a:t>invitați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36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" y="1646233"/>
            <a:ext cx="1783080" cy="21793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1646232"/>
            <a:ext cx="1783080" cy="21793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72" y="1646234"/>
            <a:ext cx="1783078" cy="217931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924389" y="4210735"/>
            <a:ext cx="20569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Dr Leslie Mancuso, R.N., </a:t>
            </a:r>
            <a:endParaRPr lang="es-ES" sz="1100" dirty="0" smtClean="0"/>
          </a:p>
          <a:p>
            <a:r>
              <a:rPr lang="es-ES" sz="1100" dirty="0" err="1" smtClean="0"/>
              <a:t>President</a:t>
            </a:r>
            <a:r>
              <a:rPr lang="es-ES" sz="1100" dirty="0" smtClean="0"/>
              <a:t> </a:t>
            </a:r>
            <a:r>
              <a:rPr lang="es-ES" sz="1100" dirty="0"/>
              <a:t>&amp; CEO, </a:t>
            </a:r>
            <a:r>
              <a:rPr lang="es-ES" sz="1100" dirty="0" err="1"/>
              <a:t>Jhpiego</a:t>
            </a:r>
            <a:endParaRPr lang="es-ES" sz="1100" dirty="0"/>
          </a:p>
        </p:txBody>
      </p:sp>
      <p:sp>
        <p:nvSpPr>
          <p:cNvPr id="7" name="6 CuadroTexto"/>
          <p:cNvSpPr txBox="1"/>
          <p:nvPr/>
        </p:nvSpPr>
        <p:spPr>
          <a:xfrm>
            <a:off x="6559824" y="4210733"/>
            <a:ext cx="2565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Dr Mary Wakefield, Ph.D., R.N., </a:t>
            </a:r>
            <a:endParaRPr lang="en-US" sz="1100" dirty="0" smtClean="0"/>
          </a:p>
          <a:p>
            <a:r>
              <a:rPr lang="en-US" sz="1100" dirty="0" smtClean="0"/>
              <a:t>Acting </a:t>
            </a:r>
            <a:r>
              <a:rPr lang="en-US" sz="1100" dirty="0"/>
              <a:t>Deputy Secretary, </a:t>
            </a:r>
            <a:endParaRPr lang="en-US" sz="1100" dirty="0" smtClean="0"/>
          </a:p>
          <a:p>
            <a:r>
              <a:rPr lang="en-US" sz="1100" dirty="0" smtClean="0"/>
              <a:t>US </a:t>
            </a:r>
            <a:r>
              <a:rPr lang="en-US" sz="1100" dirty="0"/>
              <a:t>Department of Health and Human </a:t>
            </a:r>
            <a:endParaRPr lang="en-US" sz="1100" dirty="0" smtClean="0"/>
          </a:p>
          <a:p>
            <a:r>
              <a:rPr lang="en-US" sz="1100" dirty="0" smtClean="0"/>
              <a:t>Services</a:t>
            </a:r>
            <a:endParaRPr lang="es-ES" sz="11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314156" y="4210733"/>
            <a:ext cx="29931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Dr Linda Aiken, R.N., Director, Centre </a:t>
            </a:r>
            <a:endParaRPr lang="en-US" sz="1100" dirty="0" smtClean="0"/>
          </a:p>
          <a:p>
            <a:r>
              <a:rPr lang="en-US" sz="1100" dirty="0" smtClean="0"/>
              <a:t>for </a:t>
            </a:r>
            <a:r>
              <a:rPr lang="en-US" sz="1100" dirty="0"/>
              <a:t>Health Outcomes and Policy Research, </a:t>
            </a:r>
            <a:endParaRPr lang="en-US" sz="1100" dirty="0" smtClean="0"/>
          </a:p>
          <a:p>
            <a:r>
              <a:rPr lang="en-US" sz="1100" dirty="0" smtClean="0"/>
              <a:t>University </a:t>
            </a:r>
            <a:r>
              <a:rPr lang="en-US" sz="1100" dirty="0"/>
              <a:t>of </a:t>
            </a:r>
            <a:r>
              <a:rPr lang="en-US" sz="1100" dirty="0" err="1"/>
              <a:t>Pennsylvanie</a:t>
            </a:r>
            <a:r>
              <a:rPr lang="en-US" sz="1100" dirty="0"/>
              <a:t> School of Nursing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4009981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>
                <a:solidFill>
                  <a:schemeClr val="bg1"/>
                </a:solidFill>
              </a:rPr>
              <a:t>Index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   </a:t>
            </a:r>
            <a:r>
              <a:rPr lang="en-GB" b="1" dirty="0" err="1" smtClean="0">
                <a:solidFill>
                  <a:srgbClr val="FFFFFF"/>
                </a:solidFill>
              </a:rPr>
              <a:t>Regatul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Spaniei</a:t>
            </a:r>
            <a:r>
              <a:rPr lang="en-GB" b="1" dirty="0" smtClean="0">
                <a:solidFill>
                  <a:srgbClr val="FFFFFF"/>
                </a:solidFill>
              </a:rPr>
              <a:t>: </a:t>
            </a:r>
            <a:r>
              <a:rPr lang="en-GB" b="1" dirty="0" err="1" smtClean="0">
                <a:solidFill>
                  <a:srgbClr val="FFFFFF"/>
                </a:solidFill>
              </a:rPr>
              <a:t>Sistemul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37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Obiectivele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de 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90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246063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Valoare</a:t>
            </a:r>
            <a:r>
              <a:rPr lang="en-GB" sz="4000" dirty="0" smtClean="0"/>
              <a:t> </a:t>
            </a:r>
            <a:r>
              <a:rPr lang="en-GB" sz="4000" dirty="0" err="1" smtClean="0"/>
              <a:t>adăugată</a:t>
            </a:r>
            <a:r>
              <a:rPr lang="en-GB" sz="4000" dirty="0" smtClean="0"/>
              <a:t> </a:t>
            </a:r>
            <a:r>
              <a:rPr lang="en-GB" sz="4000" dirty="0" smtClean="0"/>
              <a:t>(I)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38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Inițiativa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Comitetului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Spaniol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la Barcelona 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2017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prevede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interconectarea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Conferinței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noile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tehnologii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Informației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comunicării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aplicate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exercitarea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profesiei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asistent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medical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în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1">
                    <a:lumMod val="50000"/>
                  </a:schemeClr>
                </a:solidFill>
              </a:rPr>
              <a:t>lume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S" sz="2000" b="1" dirty="0" smtClean="0">
                <a:solidFill>
                  <a:srgbClr val="970099"/>
                </a:solidFill>
              </a:rPr>
              <a:t>e </a:t>
            </a:r>
            <a:r>
              <a:rPr lang="es-ES" sz="2000" b="1" dirty="0" err="1" smtClean="0">
                <a:solidFill>
                  <a:srgbClr val="970099"/>
                </a:solidFill>
              </a:rPr>
              <a:t>care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130" name="Picture 2" descr="http://politicacomunicada.com/wp-content/uploads/2015/05/administrac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4154851"/>
            <a:ext cx="7013575" cy="27031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9039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200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4" y="350344"/>
            <a:ext cx="5557783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Valoare</a:t>
            </a:r>
            <a:r>
              <a:rPr lang="en-GB" sz="4000" dirty="0" smtClean="0"/>
              <a:t> </a:t>
            </a:r>
            <a:r>
              <a:rPr lang="en-GB" sz="4000" dirty="0" err="1" smtClean="0"/>
              <a:t>adăugată</a:t>
            </a:r>
            <a:r>
              <a:rPr lang="en-GB" sz="4000" dirty="0" smtClean="0"/>
              <a:t> </a:t>
            </a:r>
            <a:r>
              <a:rPr lang="en-GB" sz="4000" dirty="0" smtClean="0"/>
              <a:t>(II)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39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CANAL 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ASISTENȚEI MEDICALE DE PRESTĂRI SERVICII</a:t>
            </a:r>
            <a:endParaRPr lang="es-E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226" name="Picture 2" descr="http://www.utel.edu.mx/blog/wp-content/uploads/2015/04/shutterstock_10335464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54425"/>
            <a:ext cx="4688528" cy="312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2228" name="Picture 4" descr="http://www.abogacia.es/wp-content/uploads/2014/11/shutterstock_10663613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02" y="3654425"/>
            <a:ext cx="4171523" cy="312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6512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smtClean="0">
                <a:solidFill>
                  <a:schemeClr val="bg1"/>
                </a:solidFill>
              </a:rPr>
              <a:t>Index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   </a:t>
            </a:r>
            <a:r>
              <a:rPr lang="en-GB" b="1" dirty="0" err="1" smtClean="0">
                <a:solidFill>
                  <a:srgbClr val="FFFFFF"/>
                </a:solidFill>
              </a:rPr>
              <a:t>Regatul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Spaniei</a:t>
            </a:r>
            <a:r>
              <a:rPr lang="en-GB" b="1" dirty="0" smtClean="0">
                <a:solidFill>
                  <a:srgbClr val="FFFFFF"/>
                </a:solidFill>
              </a:rPr>
              <a:t>: </a:t>
            </a:r>
            <a:r>
              <a:rPr lang="en-GB" b="1" dirty="0" err="1" smtClean="0">
                <a:solidFill>
                  <a:srgbClr val="FFFFFF"/>
                </a:solidFill>
              </a:rPr>
              <a:t>Sistemul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Sanitar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4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Obiectivele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de </a:t>
            </a:r>
            <a:r>
              <a:rPr lang="en-GB" b="1" dirty="0" smtClean="0">
                <a:solidFill>
                  <a:srgbClr val="FFFFFF"/>
                </a:solidFill>
              </a:rPr>
              <a:t>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8"/>
            <a:ext cx="9120188" cy="471806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3" y="350344"/>
            <a:ext cx="10245671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Valoare</a:t>
            </a:r>
            <a:r>
              <a:rPr lang="en-GB" sz="4000" dirty="0" smtClean="0"/>
              <a:t> </a:t>
            </a:r>
            <a:r>
              <a:rPr lang="en-GB" sz="4000" dirty="0" err="1" smtClean="0"/>
              <a:t>adăugată</a:t>
            </a:r>
            <a:r>
              <a:rPr lang="en-GB" sz="4000" dirty="0" smtClean="0"/>
              <a:t> </a:t>
            </a:r>
            <a:r>
              <a:rPr lang="en-GB" sz="4000" dirty="0" smtClean="0"/>
              <a:t>(III): </a:t>
            </a:r>
            <a:r>
              <a:rPr lang="en-GB" sz="4000" dirty="0" err="1" smtClean="0"/>
              <a:t>utiliăți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40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920865"/>
            <a:ext cx="862845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Documentaea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Congresului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Multimedia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Rețele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Sociale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Voluntari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Sponsori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expozanți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Transport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Asistență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sanitară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45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175" y="1549389"/>
            <a:ext cx="9120188" cy="395606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3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3303" y="350344"/>
            <a:ext cx="10245671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/>
              <a:t>Valoare</a:t>
            </a:r>
            <a:r>
              <a:rPr lang="en-GB" sz="4000" dirty="0" smtClean="0"/>
              <a:t> </a:t>
            </a:r>
            <a:r>
              <a:rPr lang="en-GB" sz="4000" dirty="0" err="1" smtClean="0"/>
              <a:t>adăugată</a:t>
            </a:r>
            <a:r>
              <a:rPr lang="en-GB" sz="4000" dirty="0" smtClean="0"/>
              <a:t> </a:t>
            </a:r>
            <a:r>
              <a:rPr lang="en-GB" sz="4000" dirty="0" smtClean="0"/>
              <a:t>(IV): </a:t>
            </a:r>
            <a:r>
              <a:rPr lang="en-GB" sz="4000" dirty="0" err="1" smtClean="0"/>
              <a:t>utilități</a:t>
            </a:r>
            <a:endParaRPr lang="en-GB" sz="4000" dirty="0"/>
          </a:p>
        </p:txBody>
      </p:sp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41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72692" y="1058864"/>
            <a:ext cx="703394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24" name="Line 26"/>
          <p:cNvSpPr>
            <a:spLocks/>
          </p:cNvSpPr>
          <p:nvPr/>
        </p:nvSpPr>
        <p:spPr bwMode="auto">
          <a:xfrm flipV="1">
            <a:off x="825500" y="1022351"/>
            <a:ext cx="9071902" cy="80963"/>
          </a:xfrm>
          <a:custGeom>
            <a:avLst/>
            <a:gdLst>
              <a:gd name="T0" fmla="*/ 2969527 w 8489947"/>
              <a:gd name="T1" fmla="*/ 0 h 80963"/>
              <a:gd name="T2" fmla="*/ 5939046 w 8489947"/>
              <a:gd name="T3" fmla="*/ 0 h 80963"/>
              <a:gd name="T4" fmla="*/ 2969527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939046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496492" y="1549390"/>
            <a:ext cx="862845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Traducere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Restaurante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Turism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Localuri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pentru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Timpul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Liber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Sport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Cumpărături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Alte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1">
                    <a:lumMod val="50000"/>
                  </a:schemeClr>
                </a:solidFill>
              </a:rPr>
              <a:t>utilități</a:t>
            </a: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42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205C91-26F2-4D1A-ACF2-5063AFA29D6A}" type="slidenum">
              <a:rPr lang="en-GB" sz="1100" smtClean="0">
                <a:ea typeface="ヒラギノ角ゴ Pro W3"/>
                <a:cs typeface="ヒラギノ角ゴ Pro W3"/>
              </a:rPr>
              <a:pPr algn="r"/>
              <a:t>42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16505" y="6389727"/>
            <a:ext cx="400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http://www.icnbarcelona2017.com/es/</a:t>
            </a:r>
          </a:p>
        </p:txBody>
      </p:sp>
    </p:spTree>
    <p:extLst>
      <p:ext uri="{BB962C8B-B14F-4D97-AF65-F5344CB8AC3E}">
        <p14:creationId xmlns:p14="http://schemas.microsoft.com/office/powerpoint/2010/main" val="1432316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Fondo indice derecho sanit.jpg                                 0056D188&#10;G5FERNANDO                     BC5B972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28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915988" y="914400"/>
            <a:ext cx="4475162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4000" dirty="0" err="1" smtClean="0">
                <a:solidFill>
                  <a:schemeClr val="bg1"/>
                </a:solidFill>
              </a:rPr>
              <a:t>Índice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64161" y="3374629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52567" y="2771478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095375" y="2811463"/>
            <a:ext cx="8616950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II.   </a:t>
            </a:r>
            <a:r>
              <a:rPr lang="en-GB" b="1" dirty="0" err="1" smtClean="0">
                <a:solidFill>
                  <a:srgbClr val="FFFFFF"/>
                </a:solidFill>
              </a:rPr>
              <a:t>Informații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generale</a:t>
            </a: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52567" y="2184227"/>
            <a:ext cx="8394304" cy="509787"/>
          </a:xfrm>
          <a:prstGeom prst="rect">
            <a:avLst/>
          </a:prstGeom>
          <a:solidFill>
            <a:srgbClr val="40549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095375" y="2222500"/>
            <a:ext cx="7851775" cy="66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I. </a:t>
            </a:r>
            <a:r>
              <a:rPr lang="en-GB" b="1" dirty="0" err="1">
                <a:solidFill>
                  <a:srgbClr val="FFFFFF"/>
                </a:solidFill>
              </a:rPr>
              <a:t>Regatul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Spaniei</a:t>
            </a:r>
            <a:r>
              <a:rPr lang="en-GB" b="1" dirty="0">
                <a:solidFill>
                  <a:srgbClr val="FFFFFF"/>
                </a:solidFill>
              </a:rPr>
              <a:t>: </a:t>
            </a:r>
            <a:r>
              <a:rPr lang="en-GB" b="1" dirty="0" err="1">
                <a:solidFill>
                  <a:srgbClr val="FFFFFF"/>
                </a:solidFill>
              </a:rPr>
              <a:t>Sistemul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Sanitar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spaniol</a:t>
            </a:r>
            <a:endParaRPr lang="en-GB" b="1" dirty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52567" y="3988297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473" name="Rectangle 8"/>
          <p:cNvSpPr>
            <a:spLocks noChangeArrowheads="1"/>
          </p:cNvSpPr>
          <p:nvPr/>
        </p:nvSpPr>
        <p:spPr bwMode="auto">
          <a:xfrm>
            <a:off x="1095375" y="4027488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IV.  </a:t>
            </a:r>
            <a:r>
              <a:rPr lang="en-GB" b="1" dirty="0" err="1" smtClean="0">
                <a:solidFill>
                  <a:srgbClr val="FFFFFF"/>
                </a:solidFill>
              </a:rPr>
              <a:t>Teme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centrale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9474" name="Rectangle 3"/>
          <p:cNvSpPr txBox="1">
            <a:spLocks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93B083-A2B4-43F1-BFC7-31EBFA6E50A3}" type="slidenum">
              <a:rPr lang="en-GB" sz="1100" smtClean="0">
                <a:ea typeface="ヒラギノ角ゴ Pro W3"/>
                <a:cs typeface="ヒラギノ角ゴ Pro W3"/>
              </a:rPr>
              <a:pPr algn="r"/>
              <a:t>5</a:t>
            </a:fld>
            <a:endParaRPr lang="en-GB" sz="1100" dirty="0">
              <a:ea typeface="ヒラギノ角ゴ Pro W3"/>
              <a:cs typeface="ヒラギノ角ゴ Pro W3"/>
            </a:endParaRPr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106488" y="3411538"/>
            <a:ext cx="7850187" cy="3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III. </a:t>
            </a:r>
            <a:r>
              <a:rPr lang="en-GB" b="1" dirty="0" err="1" smtClean="0">
                <a:solidFill>
                  <a:srgbClr val="FFFFFF"/>
                </a:solidFill>
              </a:rPr>
              <a:t>Obiectivele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Congresului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1617" y="460742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4425" y="464661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V.  </a:t>
            </a:r>
            <a:r>
              <a:rPr lang="en-GB" b="1" dirty="0" err="1" smtClean="0">
                <a:solidFill>
                  <a:srgbClr val="FFFFFF"/>
                </a:solidFill>
              </a:rPr>
              <a:t>Conferențiari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invitați</a:t>
            </a:r>
            <a:endParaRPr lang="en-GB" b="1" dirty="0" smtClean="0">
              <a:solidFill>
                <a:srgbClr val="FFFFFF"/>
              </a:solidFill>
            </a:endParaRP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2092" y="5274172"/>
            <a:ext cx="8394304" cy="50978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4900" y="5313363"/>
            <a:ext cx="7851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262" tIns="40626" rIns="81262" bIns="40626">
            <a:spAutoFit/>
          </a:bodyPr>
          <a:lstStyle/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VI.  </a:t>
            </a:r>
            <a:r>
              <a:rPr lang="en-GB" b="1" dirty="0" err="1" smtClean="0">
                <a:solidFill>
                  <a:srgbClr val="FFFFFF"/>
                </a:solidFill>
              </a:rPr>
              <a:t>Valoarea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adăugată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dată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de Barcelona 2017</a:t>
            </a:r>
          </a:p>
          <a:p>
            <a:pPr marL="442913" indent="-442913" defTabSz="812800" eaLnBrk="0" hangingPunct="0">
              <a:lnSpc>
                <a:spcPct val="110000"/>
              </a:lnSpc>
            </a:pPr>
            <a:r>
              <a:rPr lang="en-GB" b="1" dirty="0" smtClean="0">
                <a:solidFill>
                  <a:srgbClr val="FFFFFF"/>
                </a:solidFill>
              </a:rPr>
              <a:t>	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59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4050110" y="1546225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+mj-lt"/>
              <a:ea typeface="+mn-ea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32128" y="1131888"/>
            <a:ext cx="3085306" cy="773112"/>
          </a:xfrm>
          <a:prstGeom prst="rect">
            <a:avLst/>
          </a:prstGeom>
          <a:solidFill>
            <a:srgbClr val="0E4D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>
              <a:latin typeface="+mj-lt"/>
              <a:ea typeface="+mn-ea"/>
              <a:cs typeface="Arial" charset="0"/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011238" y="1185864"/>
            <a:ext cx="491516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altLang="es-ES" sz="2400" b="1" dirty="0" err="1" smtClean="0">
                <a:solidFill>
                  <a:schemeClr val="bg1"/>
                </a:solidFill>
              </a:rPr>
              <a:t>Regim</a:t>
            </a:r>
            <a:r>
              <a:rPr lang="es-ES" altLang="es-ES" sz="2400" b="1" dirty="0" smtClean="0">
                <a:solidFill>
                  <a:schemeClr val="bg1"/>
                </a:solidFill>
              </a:rPr>
              <a:t> </a:t>
            </a:r>
            <a:r>
              <a:rPr lang="es-ES" altLang="es-ES" sz="2400" b="1" dirty="0" err="1" smtClean="0">
                <a:solidFill>
                  <a:schemeClr val="bg1"/>
                </a:solidFill>
              </a:rPr>
              <a:t>politic</a:t>
            </a:r>
            <a:endParaRPr lang="es-ES" altLang="es-ES" sz="2400" b="1" dirty="0">
              <a:solidFill>
                <a:schemeClr val="bg1"/>
              </a:solidFill>
            </a:endParaRPr>
          </a:p>
        </p:txBody>
      </p:sp>
      <p:pic>
        <p:nvPicPr>
          <p:cNvPr id="9221" name="Picture 18" descr="congreso-diput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13" y="2206626"/>
            <a:ext cx="4658915" cy="3592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22"/>
          <p:cNvSpPr txBox="1">
            <a:spLocks noChangeArrowheads="1"/>
          </p:cNvSpPr>
          <p:nvPr/>
        </p:nvSpPr>
        <p:spPr bwMode="auto">
          <a:xfrm>
            <a:off x="4652037" y="1338264"/>
            <a:ext cx="3857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2000" b="1" u="sng" dirty="0" smtClean="0">
                <a:solidFill>
                  <a:schemeClr val="accent2"/>
                </a:solidFill>
              </a:rPr>
              <a:t>MONARHIE PARLAMENTARA</a:t>
            </a:r>
            <a:endParaRPr lang="es-ES" altLang="es-ES" sz="2000" b="1" u="sng" dirty="0">
              <a:solidFill>
                <a:schemeClr val="accent2"/>
              </a:solidFill>
            </a:endParaRPr>
          </a:p>
        </p:txBody>
      </p:sp>
      <p:sp>
        <p:nvSpPr>
          <p:cNvPr id="24" name="Rectangle 3"/>
          <p:cNvSpPr txBox="1">
            <a:spLocks noGrp="1" noChangeArrowheads="1"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7181FED2-E64D-4C70-AF45-1F331626A5F5}" type="slidenum">
              <a:rPr lang="es-ES_tradnl" altLang="es-ES" sz="1000" smtClean="0">
                <a:cs typeface="Arial" pitchFamily="34" charset="0"/>
              </a:rPr>
              <a:pPr algn="r" eaLnBrk="1" hangingPunct="1">
                <a:defRPr/>
              </a:pPr>
              <a:t>6</a:t>
            </a:fld>
            <a:endParaRPr lang="es-ES_tradnl" altLang="es-ES" sz="1400" smtClean="0">
              <a:cs typeface="Arial" pitchFamily="34" charset="0"/>
            </a:endParaRPr>
          </a:p>
        </p:txBody>
      </p:sp>
      <p:pic>
        <p:nvPicPr>
          <p:cNvPr id="922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6" y="2205038"/>
            <a:ext cx="3136900" cy="3644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836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/>
        </p:nvSpPr>
        <p:spPr bwMode="auto">
          <a:xfrm>
            <a:off x="428229" y="1196975"/>
            <a:ext cx="8784696" cy="4572000"/>
          </a:xfrm>
          <a:prstGeom prst="rect">
            <a:avLst/>
          </a:prstGeom>
          <a:solidFill>
            <a:srgbClr val="F2F2F2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s-ES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7850" y="1512888"/>
            <a:ext cx="3900488" cy="773112"/>
          </a:xfrm>
          <a:prstGeom prst="rect">
            <a:avLst/>
          </a:prstGeom>
          <a:solidFill>
            <a:srgbClr val="0E4D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s-ES"/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77850" y="1563689"/>
            <a:ext cx="3848894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b="1" dirty="0" smtClean="0">
                <a:solidFill>
                  <a:schemeClr val="bg1"/>
                </a:solidFill>
              </a:rPr>
              <a:t>Descentralizare </a:t>
            </a:r>
            <a:r>
              <a:rPr lang="es-ES" altLang="es-ES" b="1" dirty="0" err="1" smtClean="0">
                <a:solidFill>
                  <a:schemeClr val="bg1"/>
                </a:solidFill>
              </a:rPr>
              <a:t>politică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4498975" y="1893888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885929" y="1676400"/>
            <a:ext cx="153920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900" b="1" u="sng" dirty="0">
                <a:solidFill>
                  <a:srgbClr val="8F259B"/>
                </a:solidFill>
              </a:rPr>
              <a:t>17 </a:t>
            </a:r>
            <a:r>
              <a:rPr lang="es-ES" altLang="es-ES" sz="1900" b="1" u="sng" dirty="0" smtClean="0">
                <a:solidFill>
                  <a:srgbClr val="8F259B"/>
                </a:solidFill>
              </a:rPr>
              <a:t>REGIUNI</a:t>
            </a:r>
            <a:endParaRPr lang="es-ES" altLang="es-ES" sz="1900" b="1" u="sng" dirty="0">
              <a:solidFill>
                <a:srgbClr val="8F259B"/>
              </a:solidFill>
            </a:endParaRPr>
          </a:p>
        </p:txBody>
      </p:sp>
      <p:pic>
        <p:nvPicPr>
          <p:cNvPr id="1024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43" y="4745038"/>
            <a:ext cx="17335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8" name="Object 9"/>
          <p:cNvGraphicFramePr>
            <a:graphicFrameLocks noChangeAspect="1"/>
          </p:cNvGraphicFramePr>
          <p:nvPr/>
        </p:nvGraphicFramePr>
        <p:xfrm>
          <a:off x="3379391" y="2667000"/>
          <a:ext cx="3479138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Image" r:id="rId5" imgW="5155556" imgH="4609524" progId="Photoshop.Image.8">
                  <p:embed/>
                </p:oleObj>
              </mc:Choice>
              <mc:Fallback>
                <p:oleObj name="Image" r:id="rId5" imgW="5155556" imgH="46095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391" y="2667000"/>
                        <a:ext cx="3479138" cy="287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12" descr="bandera españ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1" y="2438400"/>
            <a:ext cx="107831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 txBox="1">
            <a:spLocks noGrp="1" noChangeArrowheads="1"/>
          </p:cNvSpPr>
          <p:nvPr/>
        </p:nvSpPr>
        <p:spPr bwMode="auto">
          <a:xfrm>
            <a:off x="7677150" y="6400800"/>
            <a:ext cx="2063750" cy="3810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E2DADA5D-E37E-464A-993E-C2601FD3AB75}" type="slidenum">
              <a:rPr lang="es-ES_tradnl" altLang="es-ES" sz="1000" smtClean="0">
                <a:cs typeface="Arial" pitchFamily="34" charset="0"/>
              </a:rPr>
              <a:pPr algn="r" eaLnBrk="1" hangingPunct="1">
                <a:defRPr/>
              </a:pPr>
              <a:t>7</a:t>
            </a:fld>
            <a:endParaRPr lang="es-ES_tradnl" altLang="es-ES" sz="1400" smtClean="0"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48300" y="4765675"/>
            <a:ext cx="2156619" cy="895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8F259B"/>
              </a:solidFill>
            </a:endParaRPr>
          </a:p>
        </p:txBody>
      </p:sp>
      <p:sp>
        <p:nvSpPr>
          <p:cNvPr id="10252" name="Rectángulo 1"/>
          <p:cNvSpPr>
            <a:spLocks noChangeArrowheads="1"/>
          </p:cNvSpPr>
          <p:nvPr/>
        </p:nvSpPr>
        <p:spPr bwMode="auto">
          <a:xfrm>
            <a:off x="5811177" y="4941889"/>
            <a:ext cx="304231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b="1" dirty="0">
                <a:solidFill>
                  <a:srgbClr val="8F259B"/>
                </a:solidFill>
              </a:rPr>
              <a:t>46.464.053 </a:t>
            </a:r>
            <a:r>
              <a:rPr lang="es-ES" altLang="es-ES" b="1" dirty="0" err="1" smtClean="0">
                <a:solidFill>
                  <a:srgbClr val="8F259B"/>
                </a:solidFill>
              </a:rPr>
              <a:t>Locuitori</a:t>
            </a:r>
            <a:endParaRPr lang="es-ES" altLang="es-ES" b="1" dirty="0">
              <a:solidFill>
                <a:srgbClr val="8F259B"/>
              </a:solidFill>
            </a:endParaRPr>
          </a:p>
          <a:p>
            <a:pPr algn="ctr" eaLnBrk="1" hangingPunct="1"/>
            <a:r>
              <a:rPr lang="es-ES" altLang="es-ES" sz="1000" b="1" dirty="0">
                <a:solidFill>
                  <a:srgbClr val="8F259B"/>
                </a:solidFill>
              </a:rPr>
              <a:t>(1 </a:t>
            </a:r>
            <a:r>
              <a:rPr lang="es-ES" altLang="es-ES" sz="1000" b="1" dirty="0" err="1" smtClean="0">
                <a:solidFill>
                  <a:srgbClr val="8F259B"/>
                </a:solidFill>
              </a:rPr>
              <a:t>iulie</a:t>
            </a:r>
            <a:r>
              <a:rPr lang="es-ES" altLang="es-ES" sz="1000" b="1" dirty="0" smtClean="0">
                <a:solidFill>
                  <a:srgbClr val="8F259B"/>
                </a:solidFill>
              </a:rPr>
              <a:t> </a:t>
            </a:r>
            <a:r>
              <a:rPr lang="es-ES" altLang="es-ES" sz="1000" b="1" dirty="0">
                <a:solidFill>
                  <a:srgbClr val="8F259B"/>
                </a:solidFill>
              </a:rPr>
              <a:t>2014-INE)</a:t>
            </a:r>
          </a:p>
        </p:txBody>
      </p:sp>
    </p:spTree>
    <p:extLst>
      <p:ext uri="{BB962C8B-B14F-4D97-AF65-F5344CB8AC3E}">
        <p14:creationId xmlns:p14="http://schemas.microsoft.com/office/powerpoint/2010/main" val="3172516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030914"/>
            <a:ext cx="5630598" cy="827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1267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7" y="1255713"/>
            <a:ext cx="7188729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4"/>
          <p:cNvSpPr>
            <a:spLocks noChangeArrowheads="1"/>
          </p:cNvSpPr>
          <p:nvPr/>
        </p:nvSpPr>
        <p:spPr bwMode="auto">
          <a:xfrm>
            <a:off x="440267" y="715963"/>
            <a:ext cx="93006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2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altLang="es-ES" sz="2600" dirty="0" err="1" smtClean="0"/>
              <a:t>Demografie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actuală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și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viitoare</a:t>
            </a:r>
            <a:endParaRPr lang="es-ES" altLang="es-ES" sz="2600" dirty="0"/>
          </a:p>
        </p:txBody>
      </p:sp>
      <p:sp>
        <p:nvSpPr>
          <p:cNvPr id="11269" name="Rectangle 25"/>
          <p:cNvSpPr>
            <a:spLocks noChangeArrowheads="1"/>
          </p:cNvSpPr>
          <p:nvPr/>
        </p:nvSpPr>
        <p:spPr bwMode="auto">
          <a:xfrm>
            <a:off x="572692" y="1263650"/>
            <a:ext cx="703394" cy="71438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>
              <a:solidFill>
                <a:srgbClr val="000000"/>
              </a:solidFill>
            </a:endParaRPr>
          </a:p>
        </p:txBody>
      </p:sp>
      <p:sp>
        <p:nvSpPr>
          <p:cNvPr id="11270" name="Line 26"/>
          <p:cNvSpPr>
            <a:spLocks/>
          </p:cNvSpPr>
          <p:nvPr/>
        </p:nvSpPr>
        <p:spPr bwMode="auto">
          <a:xfrm flipV="1">
            <a:off x="825500" y="1227138"/>
            <a:ext cx="9071902" cy="80962"/>
          </a:xfrm>
          <a:custGeom>
            <a:avLst/>
            <a:gdLst>
              <a:gd name="T0" fmla="*/ 2772320 w 8489947"/>
              <a:gd name="T1" fmla="*/ 0 h 80963"/>
              <a:gd name="T2" fmla="*/ 5544635 w 8489947"/>
              <a:gd name="T3" fmla="*/ 0 h 80963"/>
              <a:gd name="T4" fmla="*/ 2772320 w 8489947"/>
              <a:gd name="T5" fmla="*/ 0 h 80963"/>
              <a:gd name="T6" fmla="*/ 0 w 8489947"/>
              <a:gd name="T7" fmla="*/ 0 h 80963"/>
              <a:gd name="T8" fmla="*/ 0 w 8489947"/>
              <a:gd name="T9" fmla="*/ 0 h 80963"/>
              <a:gd name="T10" fmla="*/ 5544635 w 8489947"/>
              <a:gd name="T11" fmla="*/ 0 h 8096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8489947"/>
              <a:gd name="T19" fmla="*/ 0 h 80963"/>
              <a:gd name="T20" fmla="*/ 8489947 w 8489947"/>
              <a:gd name="T21" fmla="*/ 0 h 809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89947" h="80963">
                <a:moveTo>
                  <a:pt x="0" y="0"/>
                </a:moveTo>
                <a:lnTo>
                  <a:pt x="8489947" y="1"/>
                </a:lnTo>
              </a:path>
            </a:pathLst>
          </a:custGeom>
          <a:noFill/>
          <a:ln w="9528">
            <a:solidFill>
              <a:srgbClr val="4054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271" name="CuadroTexto 3"/>
          <p:cNvSpPr txBox="1">
            <a:spLocks noChangeArrowheads="1"/>
          </p:cNvSpPr>
          <p:nvPr/>
        </p:nvSpPr>
        <p:spPr bwMode="auto">
          <a:xfrm>
            <a:off x="7869767" y="6456364"/>
            <a:ext cx="202763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100" b="1"/>
              <a:t>Fuente: INE</a:t>
            </a:r>
          </a:p>
        </p:txBody>
      </p:sp>
    </p:spTree>
    <p:extLst>
      <p:ext uri="{BB962C8B-B14F-4D97-AF65-F5344CB8AC3E}">
        <p14:creationId xmlns:p14="http://schemas.microsoft.com/office/powerpoint/2010/main" val="28559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ChangeArrowheads="1"/>
          </p:cNvSpPr>
          <p:nvPr/>
        </p:nvSpPr>
        <p:spPr bwMode="auto">
          <a:xfrm>
            <a:off x="495300" y="1644650"/>
            <a:ext cx="8667750" cy="4146550"/>
          </a:xfrm>
          <a:prstGeom prst="rect">
            <a:avLst/>
          </a:prstGeom>
          <a:solidFill>
            <a:srgbClr val="F2F2F2"/>
          </a:solidFill>
          <a:ln w="9525">
            <a:solidFill>
              <a:srgbClr val="902B9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s-ES"/>
          </a:p>
        </p:txBody>
      </p:sp>
      <p:pic>
        <p:nvPicPr>
          <p:cNvPr id="12291" name="Picture 1039" descr="http://mutual-utpba.com.ar/imagenes/adultos_mayores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76550"/>
            <a:ext cx="2362994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292" name="Rectangle 24"/>
          <p:cNvSpPr>
            <a:spLocks noChangeArrowheads="1"/>
          </p:cNvSpPr>
          <p:nvPr/>
        </p:nvSpPr>
        <p:spPr bwMode="auto">
          <a:xfrm>
            <a:off x="381794" y="860425"/>
            <a:ext cx="807614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2800" dirty="0" err="1" smtClean="0"/>
              <a:t>Speranța</a:t>
            </a:r>
            <a:r>
              <a:rPr lang="es-ES" altLang="es-ES" sz="2800" dirty="0" smtClean="0"/>
              <a:t> de </a:t>
            </a:r>
            <a:r>
              <a:rPr lang="es-ES" altLang="es-ES" sz="2800" dirty="0" err="1" smtClean="0"/>
              <a:t>viață</a:t>
            </a:r>
            <a:endParaRPr lang="es-ES" altLang="es-ES" sz="2800" dirty="0"/>
          </a:p>
        </p:txBody>
      </p:sp>
      <p:pic>
        <p:nvPicPr>
          <p:cNvPr id="12293" name="Imagen 1" descr="image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27" y="1962151"/>
            <a:ext cx="5379508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uadroTexto 3"/>
          <p:cNvSpPr txBox="1">
            <a:spLocks noChangeArrowheads="1"/>
          </p:cNvSpPr>
          <p:nvPr/>
        </p:nvSpPr>
        <p:spPr bwMode="auto">
          <a:xfrm>
            <a:off x="990601" y="1843088"/>
            <a:ext cx="217725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b="1" u="sng" dirty="0" err="1" smtClean="0">
                <a:solidFill>
                  <a:srgbClr val="8F259B"/>
                </a:solidFill>
              </a:rPr>
              <a:t>Anul</a:t>
            </a:r>
            <a:r>
              <a:rPr lang="es-ES" altLang="es-ES" b="1" u="sng" dirty="0" smtClean="0">
                <a:solidFill>
                  <a:srgbClr val="8F259B"/>
                </a:solidFill>
              </a:rPr>
              <a:t> </a:t>
            </a:r>
            <a:r>
              <a:rPr lang="es-ES" altLang="es-ES" b="1" u="sng" dirty="0" smtClean="0">
                <a:solidFill>
                  <a:srgbClr val="8F259B"/>
                </a:solidFill>
              </a:rPr>
              <a:t>2015:</a:t>
            </a:r>
            <a:endParaRPr lang="es-ES" altLang="es-ES" b="1" u="sng" dirty="0">
              <a:solidFill>
                <a:srgbClr val="8F259B"/>
              </a:solidFill>
            </a:endParaRPr>
          </a:p>
          <a:p>
            <a:pPr eaLnBrk="1" hangingPunct="1"/>
            <a:r>
              <a:rPr lang="es-ES" altLang="es-ES" dirty="0" err="1" smtClean="0"/>
              <a:t>Bărbați</a:t>
            </a:r>
            <a:r>
              <a:rPr lang="es-ES" altLang="es-ES" dirty="0" smtClean="0"/>
              <a:t> </a:t>
            </a:r>
            <a:r>
              <a:rPr lang="es-ES" altLang="es-ES" dirty="0"/>
              <a:t>79,4</a:t>
            </a:r>
          </a:p>
          <a:p>
            <a:pPr eaLnBrk="1" hangingPunct="1"/>
            <a:r>
              <a:rPr lang="es-ES" altLang="es-ES" dirty="0" err="1" smtClean="0"/>
              <a:t>Femei</a:t>
            </a:r>
            <a:r>
              <a:rPr lang="es-ES" altLang="es-ES" dirty="0" smtClean="0"/>
              <a:t>: </a:t>
            </a:r>
            <a:r>
              <a:rPr lang="es-ES" altLang="es-ES" dirty="0"/>
              <a:t>85,1 </a:t>
            </a:r>
          </a:p>
        </p:txBody>
      </p:sp>
      <p:sp>
        <p:nvSpPr>
          <p:cNvPr id="12295" name="Rectangle 25"/>
          <p:cNvSpPr>
            <a:spLocks noChangeArrowheads="1"/>
          </p:cNvSpPr>
          <p:nvPr/>
        </p:nvSpPr>
        <p:spPr bwMode="auto">
          <a:xfrm>
            <a:off x="512498" y="1395414"/>
            <a:ext cx="703395" cy="71437"/>
          </a:xfrm>
          <a:prstGeom prst="rect">
            <a:avLst/>
          </a:prstGeom>
          <a:solidFill>
            <a:srgbClr val="405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ES"/>
          </a:p>
        </p:txBody>
      </p:sp>
      <p:sp>
        <p:nvSpPr>
          <p:cNvPr id="12296" name="Line 26"/>
          <p:cNvSpPr>
            <a:spLocks noChangeShapeType="1"/>
          </p:cNvSpPr>
          <p:nvPr/>
        </p:nvSpPr>
        <p:spPr bwMode="auto">
          <a:xfrm>
            <a:off x="694796" y="1395413"/>
            <a:ext cx="9197446" cy="0"/>
          </a:xfrm>
          <a:prstGeom prst="line">
            <a:avLst/>
          </a:prstGeom>
          <a:noFill/>
          <a:ln w="9525">
            <a:solidFill>
              <a:srgbClr val="405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3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1291</Words>
  <Application>Microsoft Office PowerPoint</Application>
  <PresentationFormat>A4 (210 x 297 mm)</PresentationFormat>
  <Paragraphs>434</Paragraphs>
  <Slides>42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4" baseType="lpstr">
      <vt:lpstr>Office Theme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NAJLON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Branimir  Lazanja</dc:creator>
  <cp:lastModifiedBy>Valeriu</cp:lastModifiedBy>
  <cp:revision>224</cp:revision>
  <dcterms:created xsi:type="dcterms:W3CDTF">2012-09-28T08:50:46Z</dcterms:created>
  <dcterms:modified xsi:type="dcterms:W3CDTF">2016-05-13T11:46:32Z</dcterms:modified>
</cp:coreProperties>
</file>